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2" roundtripDataSignature="AMtx7mjIw+byq5QmryPv1Ss4QyouprjZ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0A46AB-973E-41E2-B72B-FE67A799BA61}">
  <a:tblStyle styleId="{700A46AB-973E-41E2-B72B-FE67A799B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customschemas.google.com/relationships/presentationmetadata" Target="meta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4c05f551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4c05f551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bd4c05f551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d4c05f551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d4c05f551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d4c05f551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d4c05f551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d4c05f551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bd4c05f551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d4c05f551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d4c05f551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bd4c05f551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d4c05f551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d4c05f551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bd4c05f551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d4c05f551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d4c05f551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bd4c05f551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4c05f551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4c05f551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bd4c05f551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d4c05f551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d4c05f551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bd4c05f551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4c05f551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4c05f551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bd4c05f551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d4c05f551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d4c05f551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d4c05f551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d4c05f55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d4c05f55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bd4c05f55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d4c05f551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d4c05f551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bd4c05f551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d4c05f551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d4c05f551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bd4c05f551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c0b0f4d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dc0b0f4d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bdc0b0f4d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dc0b0f4d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dc0b0f4d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dc0b0f4d3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4c05f551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4c05f551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bd4c05f551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d9dc5bd53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d9dc5bd53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bd9dc5bd53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dc0b0f4d3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dc0b0f4d3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bdc0b0f4d3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c0b0f4d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c0b0f4d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bdc0b0f4d3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d4c05f551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d4c05f551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bd4c05f551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dc0b0f4d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dc0b0f4d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bdc0b0f4d3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d4c05f55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d4c05f55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bd4c05f551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d9dc5bd53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d9dc5bd53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bd9dc5bd53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d4c05f551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d4c05f551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bd4c05f551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d9dc5bd53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d9dc5bd53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bd9dc5bd53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d9dc5bd53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d9dc5bd53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bd9dc5bd53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dc0b0f4d3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dc0b0f4d3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bdc0b0f4d3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d9dc5bd5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d9dc5bd5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bd9dc5bd53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d9dc5bd53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d9dc5bd53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bd9dc5bd53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d9dc5bd53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d9dc5bd53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bd9dc5bd53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d9dc5bd53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d9dc5bd53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bd9dc5bd53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d4c05f551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d4c05f551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bd4c05f551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4c05f551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4c05f551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bd4c05f551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d4c05f551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d4c05f551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bd4c05f551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bdc0b0f4d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bdc0b0f4d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bdc0b0f4d3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bd4c05f551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bd4c05f551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bd4c05f551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d4c05f551_0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d4c05f551_0_3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bd4c05f551_0_3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d4c05f551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d4c05f551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bd4c05f551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bd4c05f551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bd4c05f551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bd4c05f551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d4c05f551_0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d4c05f551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bd4c05f551_0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d4c05f551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bd4c05f551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bd4c05f551_0_4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d9dc5bd53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d9dc5bd53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bd9dc5bd53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dc0b0f4d3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dc0b0f4d3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bdc0b0f4d3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d4c05f551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d4c05f551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bd4c05f551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bdc0b0f4d3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bdc0b0f4d3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bdc0b0f4d3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bd9dc5bd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bd9dc5bd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bd9dc5bd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d9dc5bd53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d9dc5bd53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bd9dc5bd53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bd9dc5bd53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bd9dc5bd53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bd9dc5bd53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d9dc5bd5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d9dc5bd5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bd9dc5bd5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bdc0b0f4d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bdc0b0f4d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bdc0b0f4d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bdc0b0f4d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bdc0b0f4d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bdc0b0f4d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d4c05f55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d4c05f55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bd4c05f551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d4c05f55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d4c05f55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bd4c05f55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4c05f55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4c05f55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bd4c05f55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4c05f55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d4c05f55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bd4c05f551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3814011"/>
            <a:ext cx="7804412" cy="305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 txBox="1"/>
          <p:nvPr>
            <p:ph type="title"/>
          </p:nvPr>
        </p:nvSpPr>
        <p:spPr>
          <a:xfrm>
            <a:off x="1414921" y="1704996"/>
            <a:ext cx="6389491" cy="26141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200" lIns="457200" spcFirstLastPara="1" rIns="822950" wrap="square" tIns="4572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5000"/>
              <a:buFont typeface="Trebuchet MS"/>
              <a:buNone/>
              <a:defRPr sz="5000">
                <a:solidFill>
                  <a:srgbClr val="FF66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" y="4903740"/>
            <a:ext cx="7804412" cy="7940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75" lIns="274300" spcFirstLastPara="1" rIns="365750" wrap="square" tIns="274300">
            <a:sp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i="0" sz="24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 rot="5400000">
            <a:off x="1045669" y="1301072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/>
          <p:nvPr/>
        </p:nvSpPr>
        <p:spPr>
          <a:xfrm rot="-5400000">
            <a:off x="7563906" y="407864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1482" y="5906530"/>
            <a:ext cx="3605551" cy="75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5596" y="-23751"/>
            <a:ext cx="3866283" cy="309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1" y="393222"/>
            <a:ext cx="10051675" cy="95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 rot="5400000">
            <a:off x="2928750" y="-264926"/>
            <a:ext cx="5032375" cy="92134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 rot="5400000">
            <a:off x="-86212" y="597217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370188" y="2443438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501543"/>
            <a:ext cx="4772025" cy="14403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-264160" y="501543"/>
            <a:ext cx="5036185" cy="1440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64007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183188" y="501543"/>
            <a:ext cx="6172200" cy="53595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36575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839788" y="2326340"/>
            <a:ext cx="3932237" cy="35426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5"/>
          <p:cNvSpPr/>
          <p:nvPr/>
        </p:nvSpPr>
        <p:spPr>
          <a:xfrm rot="-5400000">
            <a:off x="4035909" y="171085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931920" y="-108712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4958080" y="426720"/>
            <a:ext cx="0" cy="5601637"/>
          </a:xfrm>
          <a:prstGeom prst="straightConnector1">
            <a:avLst/>
          </a:prstGeom>
          <a:noFill/>
          <a:ln cap="flat" cmpd="sng" w="127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9403741" y="-381118"/>
            <a:ext cx="2452312" cy="31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1201269" y="1969995"/>
            <a:ext cx="9869280" cy="43726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1" y="439252"/>
            <a:ext cx="1099311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27430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203515" y="1969995"/>
            <a:ext cx="9664993" cy="4372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365750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" name="Google Shape;31;p6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6"/>
          <p:cNvSpPr/>
          <p:nvPr/>
        </p:nvSpPr>
        <p:spPr>
          <a:xfrm rot="5400000">
            <a:off x="639706" y="28745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-1707"/>
            <a:ext cx="539827" cy="68690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6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" name="Google Shape;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900540" y="0"/>
            <a:ext cx="9981863" cy="18491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843432" y="2113280"/>
            <a:ext cx="10170008" cy="4744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7000"/>
          </a:blip>
          <a:srcRect b="32719" l="48729" r="-46171" t="-2"/>
          <a:stretch/>
        </p:blipFill>
        <p:spPr>
          <a:xfrm flipH="1">
            <a:off x="6406887" y="2823827"/>
            <a:ext cx="5858111" cy="40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853440" y="2194560"/>
            <a:ext cx="10005060" cy="4663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867335" y="2191871"/>
            <a:ext cx="9991165" cy="468069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457200" spcFirstLastPara="1" rIns="365750" wrap="square" tIns="182875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type="ctrTitle"/>
          </p:nvPr>
        </p:nvSpPr>
        <p:spPr>
          <a:xfrm>
            <a:off x="0" y="513756"/>
            <a:ext cx="10986247" cy="1080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280150" spcFirstLastPara="1" rIns="365750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Trebuchet MS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 amt="28000"/>
          </a:blip>
          <a:srcRect b="54889" l="48730" r="-48730" t="-2"/>
          <a:stretch/>
        </p:blipFill>
        <p:spPr>
          <a:xfrm>
            <a:off x="0" y="5149188"/>
            <a:ext cx="3820160" cy="172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 rot="5400000">
            <a:off x="639706" y="28745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7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7" name="Google Shape;47;p7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0" y="0"/>
            <a:ext cx="539827" cy="686901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838200" y="302211"/>
            <a:ext cx="9981863" cy="17170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704848" y="116101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446209"/>
            <a:ext cx="105171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0" y="446209"/>
            <a:ext cx="113553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9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29308" y="-23446"/>
            <a:ext cx="3263900" cy="885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424860" y="4283241"/>
            <a:ext cx="6304550" cy="2586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36095" y="-36235"/>
            <a:ext cx="2905291" cy="309180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274319" y="436517"/>
            <a:ext cx="9794240" cy="109721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1046480" y="2092960"/>
            <a:ext cx="9005196" cy="4765040"/>
          </a:xfrm>
          <a:prstGeom prst="rect">
            <a:avLst/>
          </a:prstGeom>
          <a:solidFill>
            <a:schemeClr val="lt1">
              <a:alpha val="7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0" y="446209"/>
            <a:ext cx="11355388" cy="1163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54862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/>
          <p:nvPr/>
        </p:nvSpPr>
        <p:spPr>
          <a:xfrm rot="10800000">
            <a:off x="11012706" y="302211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838200" y="0"/>
            <a:ext cx="10515600" cy="6453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 rot="5400000">
            <a:off x="-86212" y="5497980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370188" y="982938"/>
            <a:ext cx="1560791" cy="3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208428" y="6297297"/>
            <a:ext cx="992841" cy="3041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314960" y="356237"/>
            <a:ext cx="11602720" cy="56761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 flipH="1" rot="5400000">
            <a:off x="464342" y="5683807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 flipH="1" rot="-5400000">
            <a:off x="11270774" y="223759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0" y="426719"/>
            <a:ext cx="4772025" cy="1605781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1188700" spcFirstLastPara="1" rIns="640075" wrap="square" tIns="2743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>
            <p:ph idx="2" type="pic"/>
          </p:nvPr>
        </p:nvSpPr>
        <p:spPr>
          <a:xfrm>
            <a:off x="5183188" y="426721"/>
            <a:ext cx="6172200" cy="5434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39788" y="2460810"/>
            <a:ext cx="3932237" cy="3408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3"/>
          <p:cNvSpPr/>
          <p:nvPr/>
        </p:nvSpPr>
        <p:spPr>
          <a:xfrm rot="-5400000">
            <a:off x="4035909" y="1710858"/>
            <a:ext cx="481012" cy="481012"/>
          </a:xfrm>
          <a:prstGeom prst="corner">
            <a:avLst>
              <a:gd fmla="val 15545" name="adj1"/>
              <a:gd fmla="val 14740" name="adj2"/>
            </a:avLst>
          </a:prstGeom>
          <a:solidFill>
            <a:srgbClr val="FF66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3"/>
          <p:cNvCxnSpPr/>
          <p:nvPr/>
        </p:nvCxnSpPr>
        <p:spPr>
          <a:xfrm>
            <a:off x="4958080" y="426720"/>
            <a:ext cx="0" cy="5601637"/>
          </a:xfrm>
          <a:prstGeom prst="straightConnector1">
            <a:avLst/>
          </a:prstGeom>
          <a:noFill/>
          <a:ln cap="flat" cmpd="sng" w="1270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" type="body"/>
          </p:nvPr>
        </p:nvSpPr>
        <p:spPr>
          <a:xfrm>
            <a:off x="838199" y="1825625"/>
            <a:ext cx="9213477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91425" wrap="square" tIns="2743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type="title"/>
          </p:nvPr>
        </p:nvSpPr>
        <p:spPr>
          <a:xfrm>
            <a:off x="1" y="393222"/>
            <a:ext cx="10051675" cy="95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300" lIns="1188700" spcFirstLastPara="1" rIns="91425" wrap="square" tIns="2743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  <a:defRPr b="0" i="1" sz="4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4"/>
          <p:cNvSpPr txBox="1"/>
          <p:nvPr>
            <p:ph idx="12" type="sldNum"/>
          </p:nvPr>
        </p:nvSpPr>
        <p:spPr>
          <a:xfrm>
            <a:off x="208428" y="6297297"/>
            <a:ext cx="992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4"/>
          <p:cNvCxnSpPr/>
          <p:nvPr/>
        </p:nvCxnSpPr>
        <p:spPr>
          <a:xfrm flipH="1">
            <a:off x="10071179" y="6276977"/>
            <a:ext cx="297332" cy="405168"/>
          </a:xfrm>
          <a:prstGeom prst="straightConnector1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" name="Google Shape;14;p4"/>
          <p:cNvCxnSpPr/>
          <p:nvPr/>
        </p:nvCxnSpPr>
        <p:spPr>
          <a:xfrm>
            <a:off x="0" y="6342682"/>
            <a:ext cx="120126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5" name="Google Shape;15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86242" y="6332522"/>
            <a:ext cx="1560791" cy="3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0" y="0"/>
            <a:ext cx="539827" cy="68690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72615" r="-72615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s4biomed.tech/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jdtrat.com/packages/shinysurveys/" TargetMode="External"/><Relationship Id="rId4" Type="http://schemas.openxmlformats.org/officeDocument/2006/relationships/hyperlink" Target="https://github.com/rstudio-education/gradethis" TargetMode="External"/><Relationship Id="rId5" Type="http://schemas.openxmlformats.org/officeDocument/2006/relationships/hyperlink" Target="https://datasciencebox.org/" TargetMode="External"/><Relationship Id="rId6" Type="http://schemas.openxmlformats.org/officeDocument/2006/relationships/image" Target="../media/image29.gif"/><Relationship Id="rId7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hyperlink" Target="https://doi.org/10.5281/zenodo.1043533" TargetMode="External"/><Relationship Id="rId22" Type="http://schemas.openxmlformats.org/officeDocument/2006/relationships/hyperlink" Target="https://doi.org/10.5281/zenodo.1039944" TargetMode="External"/><Relationship Id="rId21" Type="http://schemas.openxmlformats.org/officeDocument/2006/relationships/hyperlink" Target="https://doi.org/10.5281/zenodo.1039944" TargetMode="External"/><Relationship Id="rId24" Type="http://schemas.openxmlformats.org/officeDocument/2006/relationships/hyperlink" Target="https://doi.org/10.5281/zenodo.3728205" TargetMode="External"/><Relationship Id="rId23" Type="http://schemas.openxmlformats.org/officeDocument/2006/relationships/hyperlink" Target="https://doi.org/10.5281/zenodo.3728205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ma-assn.org/education/accelerating-change-medical-education" TargetMode="External"/><Relationship Id="rId4" Type="http://schemas.openxmlformats.org/officeDocument/2006/relationships/hyperlink" Target="https://www.ama-assn.org/education/accelerating-change-medical-education" TargetMode="External"/><Relationship Id="rId9" Type="http://schemas.openxmlformats.org/officeDocument/2006/relationships/hyperlink" Target="https://doi.org/10.1073/pnas.1705783114" TargetMode="External"/><Relationship Id="rId26" Type="http://schemas.openxmlformats.org/officeDocument/2006/relationships/hyperlink" Target="https://doi.org/10.5281/zenodo.1325464" TargetMode="External"/><Relationship Id="rId25" Type="http://schemas.openxmlformats.org/officeDocument/2006/relationships/hyperlink" Target="https://doi.org/10.5281/zenodo.1325464" TargetMode="External"/><Relationship Id="rId5" Type="http://schemas.openxmlformats.org/officeDocument/2006/relationships/hyperlink" Target="https://community.jmp.com/t5/JMP-Blog/Principal-components-or-factor-analysis/ba-p/38347" TargetMode="External"/><Relationship Id="rId6" Type="http://schemas.openxmlformats.org/officeDocument/2006/relationships/hyperlink" Target="https://community.jmp.com/t5/JMP-Blog/Principal-components-or-factor-analysis/ba-p/38347" TargetMode="External"/><Relationship Id="rId7" Type="http://schemas.openxmlformats.org/officeDocument/2006/relationships/hyperlink" Target="http://login.ezproxy.lib.vt.edu/login?url=http://search.ebscohost.com/login.aspx?direct=true&amp;db=a9h&amp;AN=124144283&amp;scope=site" TargetMode="External"/><Relationship Id="rId8" Type="http://schemas.openxmlformats.org/officeDocument/2006/relationships/hyperlink" Target="http://login.ezproxy.lib.vt.edu/login?url=http://search.ebscohost.com/login.aspx?direct=true&amp;db=a9h&amp;AN=124144283&amp;scope=site" TargetMode="External"/><Relationship Id="rId11" Type="http://schemas.openxmlformats.org/officeDocument/2006/relationships/hyperlink" Target="https://js4ds.org/" TargetMode="External"/><Relationship Id="rId10" Type="http://schemas.openxmlformats.org/officeDocument/2006/relationships/hyperlink" Target="https://doi.org/10.1073/pnas.1705783114" TargetMode="External"/><Relationship Id="rId13" Type="http://schemas.openxmlformats.org/officeDocument/2006/relationships/hyperlink" Target="https://smile.amazon.com/Learning-Pandas-Library-Munging-Analysis/dp/153359824X/ref=sr_1_1?dchild=1&amp;keywords=Learning+the+Pandas+Library&amp;qid=1613551948&amp;sr=8-1" TargetMode="External"/><Relationship Id="rId12" Type="http://schemas.openxmlformats.org/officeDocument/2006/relationships/hyperlink" Target="https://js4ds.org/" TargetMode="External"/><Relationship Id="rId15" Type="http://schemas.openxmlformats.org/officeDocument/2006/relationships/hyperlink" Target="https://doi.org/10.5281/zenodo.165858" TargetMode="External"/><Relationship Id="rId14" Type="http://schemas.openxmlformats.org/officeDocument/2006/relationships/hyperlink" Target="https://smile.amazon.com/Learning-Pandas-Library-Munging-Analysis/dp/153359824X/ref=sr_1_1?dchild=1&amp;keywords=Learning+the+Pandas+Library&amp;qid=1613551948&amp;sr=8-1" TargetMode="External"/><Relationship Id="rId17" Type="http://schemas.openxmlformats.org/officeDocument/2006/relationships/hyperlink" Target="https://doi.org/10.5281/zenodo.1402200" TargetMode="External"/><Relationship Id="rId16" Type="http://schemas.openxmlformats.org/officeDocument/2006/relationships/hyperlink" Target="https://doi.org/10.5281/zenodo.165858" TargetMode="External"/><Relationship Id="rId19" Type="http://schemas.openxmlformats.org/officeDocument/2006/relationships/hyperlink" Target="https://doi.org/10.5281/zenodo.1043533" TargetMode="External"/><Relationship Id="rId18" Type="http://schemas.openxmlformats.org/officeDocument/2006/relationships/hyperlink" Target="https://doi.org/10.5281/zenodo.1402200" TargetMode="External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hyperlink" Target="https://r4ds.had.co.nz/" TargetMode="External"/><Relationship Id="rId22" Type="http://schemas.openxmlformats.org/officeDocument/2006/relationships/hyperlink" Target="http://software-carpentry.org//blog/2017/12/response-null-effects.html" TargetMode="External"/><Relationship Id="rId21" Type="http://schemas.openxmlformats.org/officeDocument/2006/relationships/hyperlink" Target="http://software-carpentry.org//blog/2017/12/response-null-effec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i.org/10.5281/zenodo.57571" TargetMode="External"/><Relationship Id="rId4" Type="http://schemas.openxmlformats.org/officeDocument/2006/relationships/hyperlink" Target="https://doi.org/10.5281/zenodo.57571" TargetMode="External"/><Relationship Id="rId9" Type="http://schemas.openxmlformats.org/officeDocument/2006/relationships/hyperlink" Target="https://www.oreilly.com/library/view/python-for-data/9781449323592/" TargetMode="External"/><Relationship Id="rId5" Type="http://schemas.openxmlformats.org/officeDocument/2006/relationships/hyperlink" Target="https://doi.org/10.1080/00031305.2019.1668849" TargetMode="External"/><Relationship Id="rId6" Type="http://schemas.openxmlformats.org/officeDocument/2006/relationships/hyperlink" Target="https://doi.org/10.1080/00031305.2019.1668849" TargetMode="External"/><Relationship Id="rId7" Type="http://schemas.openxmlformats.org/officeDocument/2006/relationships/hyperlink" Target="https://doi.org/10.1016/j.patter.2021.100206" TargetMode="External"/><Relationship Id="rId8" Type="http://schemas.openxmlformats.org/officeDocument/2006/relationships/hyperlink" Target="https://doi.org/10.1016/j.patter.2021.100206" TargetMode="External"/><Relationship Id="rId11" Type="http://schemas.openxmlformats.org/officeDocument/2006/relationships/hyperlink" Target="https://commonfund.nih.gov/bd2k" TargetMode="External"/><Relationship Id="rId10" Type="http://schemas.openxmlformats.org/officeDocument/2006/relationships/hyperlink" Target="https://www.oreilly.com/library/view/python-for-data/9781449323592/" TargetMode="External"/><Relationship Id="rId13" Type="http://schemas.openxmlformats.org/officeDocument/2006/relationships/hyperlink" Target="https://datascience.nih.gov/nih-strategic-plan-data-science" TargetMode="External"/><Relationship Id="rId12" Type="http://schemas.openxmlformats.org/officeDocument/2006/relationships/hyperlink" Target="https://commonfund.nih.gov/bd2k" TargetMode="External"/><Relationship Id="rId15" Type="http://schemas.openxmlformats.org/officeDocument/2006/relationships/hyperlink" Target="https://doi.org/10.1111/exsy.12130" TargetMode="External"/><Relationship Id="rId14" Type="http://schemas.openxmlformats.org/officeDocument/2006/relationships/hyperlink" Target="https://datascience.nih.gov/nih-strategic-plan-data-science" TargetMode="External"/><Relationship Id="rId17" Type="http://schemas.openxmlformats.org/officeDocument/2006/relationships/hyperlink" Target="https://stats.idre.ucla.edu/spss/seminars/introduction-to-factor-analysis/" TargetMode="External"/><Relationship Id="rId16" Type="http://schemas.openxmlformats.org/officeDocument/2006/relationships/hyperlink" Target="https://doi.org/10.1111/exsy.12130" TargetMode="External"/><Relationship Id="rId19" Type="http://schemas.openxmlformats.org/officeDocument/2006/relationships/hyperlink" Target="https://r4ds.had.co.nz/" TargetMode="External"/><Relationship Id="rId18" Type="http://schemas.openxmlformats.org/officeDocument/2006/relationships/hyperlink" Target="https://stats.idre.ucla.edu/spss/seminars/introduction-to-factor-analysi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homepage.univie.ac.at/robin.ristl/samplesize.php?test=wilcoxon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mice.ohsu.edu/bd2k/topics.html" TargetMode="External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title"/>
          </p:nvPr>
        </p:nvSpPr>
        <p:spPr>
          <a:xfrm>
            <a:off x="940825" y="1356700"/>
            <a:ext cx="11251200" cy="26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00" lIns="457200" spcFirstLastPara="1" rIns="822950" wrap="square" tIns="4572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100000"/>
              <a:buFont typeface="Trebuchet MS"/>
              <a:buNone/>
            </a:pPr>
            <a:r>
              <a:rPr lang="en-US"/>
              <a:t>A Pedagogical Approach to Create and Assess Domain Specific Data Science Learning Materials in the Biomedical Sciences</a:t>
            </a:r>
            <a:endParaRPr/>
          </a:p>
        </p:txBody>
      </p:sp>
      <p:sp>
        <p:nvSpPr>
          <p:cNvPr id="113" name="Google Shape;113;p1"/>
          <p:cNvSpPr txBox="1"/>
          <p:nvPr>
            <p:ph idx="1" type="body"/>
          </p:nvPr>
        </p:nvSpPr>
        <p:spPr>
          <a:xfrm>
            <a:off x="1" y="4903740"/>
            <a:ext cx="7804500" cy="96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75" lIns="274300" spcFirstLastPara="1" rIns="365750" wrap="square" tIns="274300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Preliminary Exam for Daniel Chen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/>
              <a:t>February 19, 2021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d4c05f551_0_10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Biomedical Research</a:t>
            </a:r>
            <a:endParaRPr/>
          </a:p>
        </p:txBody>
      </p:sp>
      <p:sp>
        <p:nvSpPr>
          <p:cNvPr id="201" name="Google Shape;201;gbd4c05f551_0_10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gbd4c05f551_0_10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Support substantial quantities of biomedical data and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is highly 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Accomplished by small groups of researchers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Variety</a:t>
            </a:r>
            <a:r>
              <a:rPr lang="en-US"/>
              <a:t> of formats lead to complications in cleaning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Develop a research workforce</a:t>
            </a:r>
            <a:endParaRPr b="1"/>
          </a:p>
        </p:txBody>
      </p:sp>
      <p:sp>
        <p:nvSpPr>
          <p:cNvPr id="203" name="Google Shape;203;gbd4c05f551_0_105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(National Institutes of Health, 2020)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4c05f551_0_11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The Big Data to Knowledge (BD2K)</a:t>
            </a:r>
            <a:endParaRPr/>
          </a:p>
        </p:txBody>
      </p:sp>
      <p:sp>
        <p:nvSpPr>
          <p:cNvPr id="210" name="Google Shape;210;gbd4c05f551_0_11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bd4c05f551_0_112"/>
          <p:cNvSpPr txBox="1"/>
          <p:nvPr>
            <p:ph idx="1" type="body"/>
          </p:nvPr>
        </p:nvSpPr>
        <p:spPr>
          <a:xfrm>
            <a:off x="1203525" y="1970000"/>
            <a:ext cx="6128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2013 - 2018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</a:t>
            </a:r>
            <a:r>
              <a:rPr lang="en-US"/>
              <a:t>arrow the gap in biomedical data science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Train and educate workforce on analytical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Main issues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maintained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 programming component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focused around data literacy</a:t>
            </a:r>
            <a:endParaRPr/>
          </a:p>
        </p:txBody>
      </p:sp>
      <p:sp>
        <p:nvSpPr>
          <p:cNvPr id="212" name="Google Shape;212;gbd4c05f551_0_112"/>
          <p:cNvSpPr txBox="1"/>
          <p:nvPr/>
        </p:nvSpPr>
        <p:spPr>
          <a:xfrm>
            <a:off x="7973725" y="6342800"/>
            <a:ext cx="242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(Dunn and Bourne, 2017;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National Institutes of Health, 2013)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descr="BD2K Achievements Infographic" id="213" name="Google Shape;213;gbd4c05f551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386" y="1547150"/>
            <a:ext cx="4239889" cy="47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d4c05f551_0_14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Science Education</a:t>
            </a:r>
            <a:endParaRPr/>
          </a:p>
        </p:txBody>
      </p:sp>
      <p:sp>
        <p:nvSpPr>
          <p:cNvPr id="220" name="Google Shape;220;gbd4c05f551_0_14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bd4c05f551_0_14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Adjacent to our goals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ACM / IEEE </a:t>
            </a:r>
            <a:r>
              <a:rPr lang="en-US"/>
              <a:t>curriculum</a:t>
            </a:r>
            <a:r>
              <a:rPr lang="en-US"/>
              <a:t> recommendations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Computer engineering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Computer Science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Information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Information Technology and Software Engineering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Difference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“DataFrame” objects are not standard computer science data structures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d4c05f551_0_15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Carpentry</a:t>
            </a:r>
            <a:endParaRPr/>
          </a:p>
        </p:txBody>
      </p:sp>
      <p:sp>
        <p:nvSpPr>
          <p:cNvPr id="228" name="Google Shape;228;gbd4c05f551_0_15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gbd4c05f551_0_154"/>
          <p:cNvSpPr txBox="1"/>
          <p:nvPr>
            <p:ph idx="1" type="body"/>
          </p:nvPr>
        </p:nvSpPr>
        <p:spPr>
          <a:xfrm>
            <a:off x="1203525" y="1970000"/>
            <a:ext cx="9665100" cy="12276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/>
              <a:t>"Fundamental data skills needed to conduct research..."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bd4c05f551_0_154"/>
          <p:cNvSpPr txBox="1"/>
          <p:nvPr/>
        </p:nvSpPr>
        <p:spPr>
          <a:xfrm>
            <a:off x="1201125" y="2797400"/>
            <a:ext cx="4456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Core Curriculum Materials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Ecology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Genomics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Social Sciences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Geospatial data curriculum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Under development / consideration</a:t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Image Processing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Economics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Astronomy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Digital humanities curriculum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	Other curricula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bd4c05f551_0_154"/>
          <p:cNvSpPr txBox="1"/>
          <p:nvPr/>
        </p:nvSpPr>
        <p:spPr>
          <a:xfrm>
            <a:off x="5657625" y="2797400"/>
            <a:ext cx="541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Community Developed Lessons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Carpentries Incubator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Carpentries 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/>
              <a:t>Data Science For Practicing Clinicians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There still is a need: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Carpentries Instructor class at the Network of the National Library of Medicine (</a:t>
            </a:r>
            <a:r>
              <a:rPr b="1" lang="en-US">
                <a:solidFill>
                  <a:schemeClr val="dk1"/>
                </a:solidFill>
              </a:rPr>
              <a:t>NNLM</a:t>
            </a:r>
            <a:r>
              <a:rPr lang="en-US">
                <a:solidFill>
                  <a:schemeClr val="dk1"/>
                </a:solidFill>
              </a:rPr>
              <a:t>) March 2 - 5, 2021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Leverage the community to build a community to </a:t>
            </a:r>
            <a:r>
              <a:rPr b="1" lang="en-US">
                <a:solidFill>
                  <a:schemeClr val="dk1"/>
                </a:solidFill>
              </a:rPr>
              <a:t>maintain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Image result for carpentries logo" id="232" name="Google Shape;232;gbd4c05f551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500" y="368325"/>
            <a:ext cx="2827551" cy="124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d4c05f551_0_17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Are Our Learners?</a:t>
            </a:r>
            <a:endParaRPr/>
          </a:p>
        </p:txBody>
      </p:sp>
      <p:sp>
        <p:nvSpPr>
          <p:cNvPr id="239" name="Google Shape;239;gbd4c05f551_0_17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bd4c05f551_0_175"/>
          <p:cNvSpPr txBox="1"/>
          <p:nvPr>
            <p:ph idx="1" type="body"/>
          </p:nvPr>
        </p:nvSpPr>
        <p:spPr>
          <a:xfrm>
            <a:off x="1201125" y="1547150"/>
            <a:ext cx="9665100" cy="18081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AMA has a movement to change the medical curriculum </a:t>
            </a:r>
            <a:r>
              <a:rPr lang="en-US" sz="1000"/>
              <a:t>(American Medical Association, 2021)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What do we know about their prior knowledge?</a:t>
            </a:r>
            <a:br>
              <a:rPr lang="en-US"/>
            </a:br>
            <a:r>
              <a:rPr lang="en-US" sz="1000"/>
              <a:t>(Ambrose et al., 2010; Koch and Wilson, 2016; Wilson, 2019)</a:t>
            </a:r>
            <a:endParaRPr/>
          </a:p>
        </p:txBody>
      </p:sp>
      <p:pic>
        <p:nvPicPr>
          <p:cNvPr id="241" name="Google Shape;241;gbd4c05f551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85" y="3948010"/>
            <a:ext cx="4148375" cy="24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bd4c05f551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023" y="4018225"/>
            <a:ext cx="4043227" cy="2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bd4c05f551_0_175"/>
          <p:cNvSpPr txBox="1"/>
          <p:nvPr/>
        </p:nvSpPr>
        <p:spPr>
          <a:xfrm>
            <a:off x="1987138" y="3397100"/>
            <a:ext cx="3509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Concept maps </a:t>
            </a:r>
            <a:r>
              <a:rPr lang="en-US" sz="1000">
                <a:solidFill>
                  <a:schemeClr val="dk1"/>
                </a:solidFill>
              </a:rPr>
              <a:t>(Wilson, 2019)</a:t>
            </a:r>
            <a:endParaRPr/>
          </a:p>
        </p:txBody>
      </p:sp>
      <p:sp>
        <p:nvSpPr>
          <p:cNvPr id="244" name="Google Shape;244;gbd4c05f551_0_175"/>
          <p:cNvSpPr txBox="1"/>
          <p:nvPr/>
        </p:nvSpPr>
        <p:spPr>
          <a:xfrm>
            <a:off x="5816025" y="3397100"/>
            <a:ext cx="5095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Dreyfus model of skill acquisition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(Koch and Wilson, 2016; Dreyfus and Dreyfus, 1980)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4c05f551_0_19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Identify Our Learners?</a:t>
            </a:r>
            <a:endParaRPr/>
          </a:p>
        </p:txBody>
      </p:sp>
      <p:sp>
        <p:nvSpPr>
          <p:cNvPr id="251" name="Google Shape;251;gbd4c05f551_0_19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gbd4c05f551_0_190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Assessment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learner personas</a:t>
            </a:r>
            <a:endParaRPr/>
          </a:p>
        </p:txBody>
      </p:sp>
      <p:pic>
        <p:nvPicPr>
          <p:cNvPr id="253" name="Google Shape;253;gbd4c05f551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375" y="3297774"/>
            <a:ext cx="7329251" cy="29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d4c05f551_0_20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the Materials Effective?</a:t>
            </a:r>
            <a:endParaRPr/>
          </a:p>
        </p:txBody>
      </p:sp>
      <p:sp>
        <p:nvSpPr>
          <p:cNvPr id="260" name="Google Shape;260;gbd4c05f551_0_20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bd4c05f551_0_20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the materials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 </a:t>
            </a:r>
            <a:r>
              <a:rPr lang="en-US"/>
              <a:t>retest</a:t>
            </a:r>
            <a:r>
              <a:rPr lang="en-US"/>
              <a:t> design</a:t>
            </a:r>
            <a:endParaRPr sz="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Pre, post, and long-term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Workshop not classroom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Assessment needs to be more flexible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Questions need to be broken down for learners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Ask about confidence not objective assessment</a:t>
            </a:r>
            <a:endParaRPr/>
          </a:p>
        </p:txBody>
      </p:sp>
      <p:sp>
        <p:nvSpPr>
          <p:cNvPr id="262" name="Google Shape;262;gbd4c05f551_0_202"/>
          <p:cNvSpPr txBox="1"/>
          <p:nvPr/>
        </p:nvSpPr>
        <p:spPr>
          <a:xfrm>
            <a:off x="2118600" y="6366900"/>
            <a:ext cx="7954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(K. Jordan, 2016, 2018; K. Jordan et al., 2018; K. L. Jordan, Marwick, Duckles, et al., 2017; K. L. Jordan, Marwick, Weaver, et al., 2017; K. L. Jordan and Michonneau, 2020)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d4c05f551_0_21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Tie in Computer Science Pedagogy</a:t>
            </a:r>
            <a:endParaRPr/>
          </a:p>
        </p:txBody>
      </p:sp>
      <p:sp>
        <p:nvSpPr>
          <p:cNvPr id="269" name="Google Shape;269;gbd4c05f551_0_21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bd4c05f551_0_21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topics and ordering are not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teaching </a:t>
            </a:r>
            <a:r>
              <a:rPr lang="en-US"/>
              <a:t>methodology</a:t>
            </a:r>
            <a:r>
              <a:rPr lang="en-US"/>
              <a:t> applies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Backwards-design testing of assessment question 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Faded example</a:t>
            </a:r>
            <a:r>
              <a:rPr lang="en-US"/>
              <a:t>s (will add Parson’s)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Prevents "empty page" syndrome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Formative assessment question 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Not summative assessment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4c05f551_0_22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Hypothesis &amp; </a:t>
            </a:r>
            <a:r>
              <a:rPr lang="en-US"/>
              <a:t>Specific Aims</a:t>
            </a:r>
            <a:endParaRPr/>
          </a:p>
        </p:txBody>
      </p:sp>
      <p:sp>
        <p:nvSpPr>
          <p:cNvPr id="277" name="Google Shape;277;gbd4c05f551_0_22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gbd4c05f551_0_22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0000" lnSpcReduction="1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64285"/>
              <a:buChar char="▪"/>
            </a:pPr>
            <a:r>
              <a:rPr b="1" i="1" lang="en-US"/>
              <a:t>Learning materials</a:t>
            </a:r>
            <a:r>
              <a:rPr i="1" lang="en-US"/>
              <a:t> around </a:t>
            </a:r>
            <a:r>
              <a:rPr b="1" i="1" lang="en-US"/>
              <a:t>tidy data principles</a:t>
            </a:r>
            <a:r>
              <a:rPr i="1" lang="en-US"/>
              <a:t> will help learners incorporate programming and data science skills from their </a:t>
            </a:r>
            <a:r>
              <a:rPr b="1" i="1" lang="en-US"/>
              <a:t>spreadsheet workflows.</a:t>
            </a:r>
            <a:endParaRPr b="1" i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64285"/>
              <a:buChar char="▪"/>
            </a:pPr>
            <a:r>
              <a:rPr lang="en-US"/>
              <a:t>NIH Data Management, Analytics, Tools + Workforce Development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1:</a:t>
            </a:r>
            <a:r>
              <a:rPr lang="en-US"/>
              <a:t> Identify learner personas in the biomedical sciences by creating and validating learner self-assessment surveys.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2:</a:t>
            </a:r>
            <a:r>
              <a:rPr lang="en-US"/>
              <a:t> Create an effective data science for biomedical science curriculum based on best education and pedagogy practices.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US"/>
              <a:t>Aim 3:</a:t>
            </a:r>
            <a:r>
              <a:rPr lang="en-US"/>
              <a:t> Assess the effectiveness of formative assessments in learning objectives.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4c05f551_0_23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285" name="Google Shape;285;gbd4c05f551_0_23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gbd4c05f551_0_23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bd4c05f551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191"/>
            <a:ext cx="12192000" cy="554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d4c05f551_0_17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Goal: Create and assess a data science </a:t>
            </a:r>
            <a:r>
              <a:rPr lang="en-US"/>
              <a:t>curriculum</a:t>
            </a:r>
            <a:endParaRPr/>
          </a:p>
        </p:txBody>
      </p:sp>
      <p:sp>
        <p:nvSpPr>
          <p:cNvPr id="120" name="Google Shape;120;gbd4c05f551_0_1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bd4c05f551_0_17"/>
          <p:cNvSpPr txBox="1"/>
          <p:nvPr>
            <p:ph idx="1" type="body"/>
          </p:nvPr>
        </p:nvSpPr>
        <p:spPr>
          <a:xfrm>
            <a:off x="664040" y="18618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Domain specific: biomedical sciences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-US" sz="2400"/>
              <a:t>Who </a:t>
            </a:r>
            <a:r>
              <a:rPr lang="en-US" sz="2400"/>
              <a:t>are our learners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Are the learning </a:t>
            </a:r>
            <a:r>
              <a:rPr lang="en-US" sz="2400"/>
              <a:t>materials</a:t>
            </a:r>
            <a:r>
              <a:rPr lang="en-US" sz="2400"/>
              <a:t> </a:t>
            </a:r>
            <a:r>
              <a:rPr b="1" lang="en-US" sz="2400"/>
              <a:t>effective</a:t>
            </a:r>
            <a:endParaRPr b="1"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Tie in computer science </a:t>
            </a:r>
            <a:r>
              <a:rPr b="1" lang="en-US" sz="2400"/>
              <a:t>pedagogy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d4c05f551_0_27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1: Identify Learner Personas</a:t>
            </a:r>
            <a:endParaRPr/>
          </a:p>
        </p:txBody>
      </p:sp>
      <p:sp>
        <p:nvSpPr>
          <p:cNvPr id="294" name="Google Shape;294;gbd4c05f551_0_27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bd4c05f551_0_273"/>
          <p:cNvSpPr txBox="1"/>
          <p:nvPr>
            <p:ph idx="1" type="body"/>
          </p:nvPr>
        </p:nvSpPr>
        <p:spPr>
          <a:xfrm>
            <a:off x="1203525" y="4478550"/>
            <a:ext cx="4180800" cy="9009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500"/>
              <a:t>45 responses were used for the clustering due to missing responses</a:t>
            </a:r>
            <a:endParaRPr/>
          </a:p>
        </p:txBody>
      </p:sp>
      <p:pic>
        <p:nvPicPr>
          <p:cNvPr descr="**PCA results.** Cumulative proporation of explained variance using PCA from the learner self-assessment survey. The PCA results show that half the questions (8) account for more than 90% of the explained variance and 1 principle component accounts for 46%." id="296" name="Google Shape;296;gbd4c05f551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25" y="1970000"/>
            <a:ext cx="5484212" cy="4372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**Grouped demographic counts.** Occupation counts from learner self-assessment survey aggregated into one of the 3 groups shown. Each respondant had the option to select more than one occupation that applies to themself." id="297" name="Google Shape;297;gbd4c05f551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125" y="1970000"/>
            <a:ext cx="4180899" cy="250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bd4c05f551_0_273"/>
          <p:cNvSpPr txBox="1"/>
          <p:nvPr/>
        </p:nvSpPr>
        <p:spPr>
          <a:xfrm>
            <a:off x="1201125" y="5615700"/>
            <a:ext cx="224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Alex Academic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Clare Clinician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Patricia Programmer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Samir Student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4c05f551_0_24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2: Create Data Science Curriculum</a:t>
            </a:r>
            <a:endParaRPr/>
          </a:p>
        </p:txBody>
      </p:sp>
      <p:sp>
        <p:nvSpPr>
          <p:cNvPr id="305" name="Google Shape;305;gbd4c05f551_0_24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bd4c05f551_0_243"/>
          <p:cNvSpPr txBox="1"/>
          <p:nvPr>
            <p:ph idx="1" type="body"/>
          </p:nvPr>
        </p:nvSpPr>
        <p:spPr>
          <a:xfrm>
            <a:off x="1203520" y="1970000"/>
            <a:ext cx="4817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https://ds4biomed.tech/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Spreadsheets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 +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Descriptive Calculations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Clean Data (Tidy)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Visualization (Intro)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Analysis Intro (Logistic)</a:t>
            </a:r>
            <a:endParaRPr/>
          </a:p>
        </p:txBody>
      </p:sp>
      <p:pic>
        <p:nvPicPr>
          <p:cNvPr descr="ds4biomed-cropped-square.png" id="307" name="Google Shape;307;gbd4c05f551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300" y="1547150"/>
            <a:ext cx="5310850" cy="5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dc0b0f4d3_0_67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Pre-Post Workshop Changes</a:t>
            </a:r>
            <a:endParaRPr/>
          </a:p>
        </p:txBody>
      </p:sp>
      <p:sp>
        <p:nvSpPr>
          <p:cNvPr id="314" name="Google Shape;314;gbdc0b0f4d3_0_6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bdc0b0f4d3_0_67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bdc0b0f4d3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64" y="1500975"/>
            <a:ext cx="8497362" cy="531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bdc0b0f4d3_0_67"/>
          <p:cNvSpPr txBox="1"/>
          <p:nvPr/>
        </p:nvSpPr>
        <p:spPr>
          <a:xfrm>
            <a:off x="8610125" y="1970000"/>
            <a:ext cx="225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their programming and data 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 = 10 (pre = 5; post = 5)</a:t>
            </a:r>
            <a:endParaRPr/>
          </a:p>
        </p:txBody>
      </p:sp>
      <p:sp>
        <p:nvSpPr>
          <p:cNvPr id="318" name="Google Shape;318;gbdc0b0f4d3_0_67"/>
          <p:cNvSpPr/>
          <p:nvPr/>
        </p:nvSpPr>
        <p:spPr>
          <a:xfrm>
            <a:off x="1852100" y="3791550"/>
            <a:ext cx="6543600" cy="2551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dc0b0f4d3_0_9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Wilcoxon Rank Sum Test</a:t>
            </a:r>
            <a:endParaRPr/>
          </a:p>
        </p:txBody>
      </p:sp>
      <p:sp>
        <p:nvSpPr>
          <p:cNvPr id="325" name="Google Shape;325;gbdc0b0f4d3_0_9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bdc0b0f4d3_0_96"/>
          <p:cNvSpPr txBox="1"/>
          <p:nvPr>
            <p:ph idx="1" type="body"/>
          </p:nvPr>
        </p:nvSpPr>
        <p:spPr>
          <a:xfrm>
            <a:off x="928640" y="154714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</a:t>
            </a:r>
            <a:r>
              <a:rPr lang="en-US"/>
              <a:t>on-parametric alternative to paired t-test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We can conclude that the median confidence of tasks before the workshop is significantly different from the median </a:t>
            </a:r>
            <a:r>
              <a:rPr lang="en-US" sz="1800"/>
              <a:t>confidence of tasks</a:t>
            </a:r>
            <a:r>
              <a:rPr lang="en-US" sz="1800"/>
              <a:t> after the workshop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Two-sided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Unpaired</a:t>
            </a:r>
            <a:endParaRPr sz="1400"/>
          </a:p>
        </p:txBody>
      </p:sp>
      <p:sp>
        <p:nvSpPr>
          <p:cNvPr id="327" name="Google Shape;327;gbdc0b0f4d3_0_96"/>
          <p:cNvSpPr txBox="1"/>
          <p:nvPr/>
        </p:nvSpPr>
        <p:spPr>
          <a:xfrm>
            <a:off x="3295050" y="2921475"/>
            <a:ext cx="4932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Short question   	        V   p.value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1 Original data           	0   0.000102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2 Write program           	2.5 0.000252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3 Search help             	0   0.000130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4 Overcome problem        	2.5 0.000271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5 Confident programming   	0   0.000114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6 R/Python reproduce      	0   0.000116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7 R/Python efficient      	0   0.0000998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8 Name tidy               	0   0.000116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9 Transform data          	2.5 0.000232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10 Identify spreadsheets   	2.5 0.000263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11 Assess spreadsheets     	2.5 0.000266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12 Break down steps        	0   0.000133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13 Construct plot          	0   0.000133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14 Build pipeline          	2.5 0.000268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15 Calculate analysis      	0   0.000125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gbdc0b0f4d3_0_96"/>
          <p:cNvSpPr txBox="1"/>
          <p:nvPr/>
        </p:nvSpPr>
        <p:spPr>
          <a:xfrm>
            <a:off x="8881900" y="3028575"/>
            <a:ext cx="331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 = 10 (pre = 5; post = 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Dropped 1 observation that was paired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d4c05f551_0_28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3: </a:t>
            </a:r>
            <a:r>
              <a:rPr lang="en-US"/>
              <a:t>Assess </a:t>
            </a:r>
            <a:r>
              <a:rPr lang="en-US"/>
              <a:t>Formative Assessments</a:t>
            </a:r>
            <a:endParaRPr/>
          </a:p>
        </p:txBody>
      </p:sp>
      <p:sp>
        <p:nvSpPr>
          <p:cNvPr id="335" name="Google Shape;335;gbd4c05f551_0_28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gbd4c05f551_0_282"/>
          <p:cNvSpPr txBox="1"/>
          <p:nvPr>
            <p:ph idx="1" type="body"/>
          </p:nvPr>
        </p:nvSpPr>
        <p:spPr>
          <a:xfrm>
            <a:off x="1203526" y="1970000"/>
            <a:ext cx="109932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{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shinysurveys</a:t>
            </a:r>
            <a:r>
              <a:rPr lang="en-US"/>
              <a:t>}, {</a:t>
            </a:r>
            <a:r>
              <a:rPr lang="en-US" u="sng">
                <a:solidFill>
                  <a:schemeClr val="hlink"/>
                </a:solidFill>
                <a:hlinkClick r:id="rId4"/>
              </a:rPr>
              <a:t>gradethis</a:t>
            </a:r>
            <a:r>
              <a:rPr lang="en-US"/>
              <a:t>},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Data Science in a Box</a:t>
            </a:r>
            <a:endParaRPr/>
          </a:p>
        </p:txBody>
      </p:sp>
      <p:pic>
        <p:nvPicPr>
          <p:cNvPr id="337" name="Google Shape;337;gbd4c05f551_0_2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525" y="2733675"/>
            <a:ext cx="5394500" cy="28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bd4c05f551_0_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0767" y="2733677"/>
            <a:ext cx="5291233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d9dc5bd53_0_7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Aim 3 Study Design</a:t>
            </a:r>
            <a:endParaRPr/>
          </a:p>
        </p:txBody>
      </p:sp>
      <p:sp>
        <p:nvSpPr>
          <p:cNvPr id="345" name="Google Shape;345;gbd9dc5bd53_0_7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gbd9dc5bd53_0_74"/>
          <p:cNvSpPr txBox="1"/>
          <p:nvPr>
            <p:ph idx="1" type="body"/>
          </p:nvPr>
        </p:nvSpPr>
        <p:spPr>
          <a:xfrm>
            <a:off x="6420700" y="1970000"/>
            <a:ext cx="4788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Need a new IRB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Can use the students from BEL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Survey bias, but faster response rates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2 Groups,</a:t>
            </a:r>
            <a:br>
              <a:rPr lang="en-US" sz="1800"/>
            </a:br>
            <a:r>
              <a:rPr lang="en-US" sz="1800"/>
              <a:t>Continuous (time) + Binary (correct) measurements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t-test, ANOVA</a:t>
            </a:r>
            <a:endParaRPr sz="1800"/>
          </a:p>
        </p:txBody>
      </p:sp>
      <p:pic>
        <p:nvPicPr>
          <p:cNvPr id="347" name="Google Shape;347;gbd9dc5bd53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125" y="1970000"/>
            <a:ext cx="5219585" cy="43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c0b0f4d3_0_4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conclusion...</a:t>
            </a:r>
            <a:endParaRPr/>
          </a:p>
        </p:txBody>
      </p:sp>
      <p:sp>
        <p:nvSpPr>
          <p:cNvPr id="354" name="Google Shape;354;gbdc0b0f4d3_0_4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gbdc0b0f4d3_0_4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Identified and created learner personas and assessment survey  (Aim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Working on building out more content (Aim 2)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lang="en-US"/>
              <a:t>OMOP and HL7 FHIR data format examples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Build the experimental assessment platform (Aim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Paper #1: Creation of personas a validated survey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More workshops + expand content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dc0b0f4d3_1_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62" name="Google Shape;362;gbdc0b0f4d3_1_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s4biomed-cropped-square.png" id="363" name="Google Shape;363;gbdc0b0f4d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575" y="1471625"/>
            <a:ext cx="5310850" cy="53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d4c05f551_0_28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70" name="Google Shape;370;gbd4c05f551_0_28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bd4c05f551_0_289"/>
          <p:cNvSpPr txBox="1"/>
          <p:nvPr>
            <p:ph idx="1" type="body"/>
          </p:nvPr>
        </p:nvSpPr>
        <p:spPr>
          <a:xfrm>
            <a:off x="1203525" y="1547150"/>
            <a:ext cx="9665100" cy="51153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0000"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Ambrose, S. A., Bridges, M. W., DiPietro, M., Lovett, M. C., and Norman, M. K. (2010). </a:t>
            </a:r>
            <a:r>
              <a:rPr i="1" lang="en-US" sz="1100"/>
              <a:t>How learning works: Seven research-based principles for smart teaching</a:t>
            </a:r>
            <a:r>
              <a:rPr lang="en-US" sz="1100"/>
              <a:t>. John Wiley &amp; Sons.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American Medical Association. (2021). </a:t>
            </a:r>
            <a:r>
              <a:rPr i="1" lang="en-US" sz="1100"/>
              <a:t>Accelerating Change in Medical Education</a:t>
            </a:r>
            <a:r>
              <a:rPr lang="en-US" sz="1100"/>
              <a:t>. American Medical Association.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https://www.ama-assn.org/education/accelerating-change-medical-education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Anderson, L. W., Bloom, B. S., and others. (2001). </a:t>
            </a:r>
            <a:r>
              <a:rPr i="1" lang="en-US" sz="1100"/>
              <a:t>A taxonomy for learning, teaching, and assessing: A revision of Bloom’s taxonomy of educational objectives</a:t>
            </a:r>
            <a:r>
              <a:rPr lang="en-US" sz="1100"/>
              <a:t>. Longman,.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Castro-Schilo, L. (2017, April 25). </a:t>
            </a:r>
            <a:r>
              <a:rPr i="1" lang="en-US" sz="1100"/>
              <a:t>Principal components or factor analysis?</a:t>
            </a:r>
            <a:r>
              <a:rPr lang="en-US" sz="1100"/>
              <a:t> JMP User Community.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https://community.jmp.com/t5/JMP-Blog/Principal-components-or-factor-analysis/ba-p/38347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Chen, D. (2017). </a:t>
            </a:r>
            <a:r>
              <a:rPr i="1" lang="en-US" sz="1100"/>
              <a:t>Pandas for Everyone: Python Data Analysis</a:t>
            </a:r>
            <a:r>
              <a:rPr lang="en-US" sz="1100"/>
              <a:t> (1st edition). Addison-Wesley Professional.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Dreyfus, S. E., and Dreyfus, H. L. (1980). </a:t>
            </a:r>
            <a:r>
              <a:rPr i="1" lang="en-US" sz="1100"/>
              <a:t>A five-stage model of the mental activities involved in directed skill acquisition</a:t>
            </a:r>
            <a:r>
              <a:rPr lang="en-US" sz="1100"/>
              <a:t>. California Univ Berkeley Operations Research Center.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Dunn, M. C., and Bourne, P. E. (2017). Building the biomedical data science workforce. </a:t>
            </a:r>
            <a:r>
              <a:rPr i="1" lang="en-US" sz="1100"/>
              <a:t>PLoS Biology</a:t>
            </a:r>
            <a:r>
              <a:rPr lang="en-US" sz="1100"/>
              <a:t>, </a:t>
            </a:r>
            <a:r>
              <a:rPr i="1" lang="en-US" sz="1100"/>
              <a:t>15</a:t>
            </a:r>
            <a:r>
              <a:rPr lang="en-US" sz="1100"/>
              <a:t>(7), 1–9.</a:t>
            </a:r>
            <a:r>
              <a:rPr lang="en-US" sz="1100">
                <a:uFill>
                  <a:noFill/>
                </a:uFill>
                <a:hlinkClick r:id="rId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http://login.ezproxy.lib.vt.edu/login?url=http://search.ebscohost.com/login.aspx?direct=true&amp;db=a9h&amp;AN=124144283&amp;scope=site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Feldon, D. F., Jeong, S., Peugh, J., Roksa, J., Maahs-Fladung, C., Shenoy, A., and Oliva, M. (2017). Null effects of boot camps and short-format training for PhD students in life sciences. </a:t>
            </a:r>
            <a:r>
              <a:rPr i="1" lang="en-US" sz="1100"/>
              <a:t>Proceedings of the National Academy of Sciences of the United States of America</a:t>
            </a:r>
            <a:r>
              <a:rPr lang="en-US" sz="1100"/>
              <a:t>, </a:t>
            </a:r>
            <a:r>
              <a:rPr i="1" lang="en-US" sz="1100"/>
              <a:t>114</a:t>
            </a:r>
            <a:r>
              <a:rPr lang="en-US" sz="1100"/>
              <a:t>(37), 9854–9858.</a:t>
            </a:r>
            <a:r>
              <a:rPr lang="en-US" sz="1100">
                <a:uFill>
                  <a:noFill/>
                </a:uFill>
                <a:hlinkClick r:id="rId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https://doi.org/10.1073/pnas.1705783114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Gans, M., Tody, H., and Greg, W. (2020). </a:t>
            </a:r>
            <a:r>
              <a:rPr i="1" lang="en-US" sz="1100"/>
              <a:t>JavaScript for Data Science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https://js4ds.org/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Harrison, M. (2016). </a:t>
            </a:r>
            <a:r>
              <a:rPr i="1" lang="en-US" sz="1100"/>
              <a:t>Learning the Pandas Library: Python Tools for Data Munging, Analysis, and Visual (9781533598240): Harrison, Matt, Prentiss, Michael: Books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https://smile.amazon.com/Learning-Pandas-Library-Munging-Analysis/dp/153359824X/ref=sr_1_1?dchild=1&amp;keywords=Learning+the+Pandas+Library&amp;qid=1613551948&amp;sr=8-1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(2016). </a:t>
            </a:r>
            <a:r>
              <a:rPr i="1" lang="en-US" sz="1100"/>
              <a:t>Data Carpentry Assessment Report: Analysis of Post-Workshop Survey Results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6"/>
              </a:rPr>
              <a:t>https://doi.org/10.5281/zenodo.165858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(2018). </a:t>
            </a:r>
            <a:r>
              <a:rPr i="1" lang="en-US" sz="1100"/>
              <a:t>Analysis of The Carpentries Long-Term Impact Survey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8"/>
              </a:rPr>
              <a:t>https://doi.org/10.5281/zenodo.1402200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Marwick, B., Duckles, J., Zimmerman, N., and Becker, E. (2017). </a:t>
            </a:r>
            <a:r>
              <a:rPr i="1" lang="en-US" sz="1100"/>
              <a:t>Analysis of Software Carpentry’s Post-Workshop Surveys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1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0"/>
              </a:rPr>
              <a:t>https://doi.org/10.5281/zenodo.1043533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Marwick, B., Weaver, B., Zimmerman, N., Williams, J., Teal, T., Becker, E., Duckles, J., Duckles, B., and Wickes, E. (2017). </a:t>
            </a:r>
            <a:r>
              <a:rPr i="1" lang="en-US" sz="1100"/>
              <a:t>Analysis of the Carpentries’ Long-Term Feedback Survey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2"/>
              </a:rPr>
              <a:t>https://doi.org/10.5281/zenodo.1039944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/>
              <a:t>Jordan, K. L., and Michonneau, F. (2020). </a:t>
            </a:r>
            <a:r>
              <a:rPr i="1" lang="en-US" sz="1100"/>
              <a:t>Analysis of The Carpentries Long-Term Surveys (April 2020)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4"/>
              </a:rPr>
              <a:t>https://doi.org/10.5281/zenodo.3728205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Jordan, K., Michonneau, F., and Weaver, B. (2018). </a:t>
            </a:r>
            <a:r>
              <a:rPr i="1" lang="en-US" sz="1100"/>
              <a:t>Analysis of Software and Data Carpentry’s Pre- and Post-Workshop Surveys</a:t>
            </a:r>
            <a:r>
              <a:rPr lang="en-US" sz="1100"/>
              <a:t>. Zenodo.</a:t>
            </a:r>
            <a:r>
              <a:rPr lang="en-US" sz="1100">
                <a:uFill>
                  <a:noFill/>
                </a:uFill>
                <a:hlinkClick r:id="rId2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6"/>
              </a:rPr>
              <a:t>https://doi.org/10.5281/zenodo.1325464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dc0b0f4d3_0_5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78" name="Google Shape;378;gbdc0b0f4d3_0_5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gbdc0b0f4d3_0_52"/>
          <p:cNvSpPr txBox="1"/>
          <p:nvPr>
            <p:ph idx="1" type="body"/>
          </p:nvPr>
        </p:nvSpPr>
        <p:spPr>
          <a:xfrm>
            <a:off x="1203525" y="1547150"/>
            <a:ext cx="9665100" cy="51153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fontScale="77500"/>
          </a:bodyPr>
          <a:lstStyle/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Koch, C., and Wilson, G. (2016). </a:t>
            </a:r>
            <a:r>
              <a:rPr i="1" lang="en-US" sz="1100"/>
              <a:t>Software carpentry: Instructor Training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https://doi.org/10.5281/zenodo.57571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Kross, S., Peng, R. D., Caffo, B. S., Gooding, I., and Leek, J. T. (2020). The Democratization of Data Science Education. </a:t>
            </a:r>
            <a:r>
              <a:rPr i="1" lang="en-US" sz="1100"/>
              <a:t>The American Statistician</a:t>
            </a:r>
            <a:r>
              <a:rPr lang="en-US" sz="1100"/>
              <a:t>, </a:t>
            </a:r>
            <a:r>
              <a:rPr i="1" lang="en-US" sz="1100"/>
              <a:t>74</a:t>
            </a:r>
            <a:r>
              <a:rPr lang="en-US" sz="1100"/>
              <a:t>(1), 1–7.</a:t>
            </a:r>
            <a:r>
              <a:rPr lang="en-US" sz="1100">
                <a:uFill>
                  <a:noFill/>
                </a:uFill>
                <a:hlinkClick r:id="rId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https://doi.org/10.1080/00031305.2019.1668849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Lee, G., Bacon, S., Bush, I., Fortunato, L., Gavaghan, D., Lestang, T., Morton, C., Robinson, M., Rocca-Serra, P., Sansone, S.-A., and Webb, H. (2021). Barely sufficient practices in scientific computing. </a:t>
            </a:r>
            <a:r>
              <a:rPr i="1" lang="en-US" sz="1100"/>
              <a:t>Patterns</a:t>
            </a:r>
            <a:r>
              <a:rPr lang="en-US" sz="1100"/>
              <a:t>, </a:t>
            </a:r>
            <a:r>
              <a:rPr i="1" lang="en-US" sz="1100"/>
              <a:t>2</a:t>
            </a:r>
            <a:r>
              <a:rPr lang="en-US" sz="1100"/>
              <a:t>(2).</a:t>
            </a:r>
            <a:r>
              <a:rPr lang="en-US" sz="1100">
                <a:uFill>
                  <a:noFill/>
                </a:uFill>
                <a:hlinkClick r:id="rId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8"/>
              </a:rPr>
              <a:t>https://doi.org/10.1016/j.patter.2021.100206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McKinney. (2017). </a:t>
            </a:r>
            <a:r>
              <a:rPr i="1" lang="en-US" sz="1100"/>
              <a:t>Python for Data Analysis</a:t>
            </a:r>
            <a:r>
              <a:rPr lang="en-US" sz="1100"/>
              <a:t> (2nd ed.).</a:t>
            </a:r>
            <a:r>
              <a:rPr lang="en-US" sz="1100">
                <a:uFill>
                  <a:noFill/>
                </a:uFill>
                <a:hlinkClick r:id="rId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0"/>
              </a:rPr>
              <a:t>https://www.oreilly.com/library/view/python-for-data/9781449323592/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National Institutes of Health. (2013, June 15). </a:t>
            </a:r>
            <a:r>
              <a:rPr i="1" lang="en-US" sz="1100"/>
              <a:t>Big Data to Knowledge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2"/>
              </a:rPr>
              <a:t>https://commonfund.nih.gov/bd2k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National Institutes of Health. (2020, September 14). </a:t>
            </a:r>
            <a:r>
              <a:rPr i="1" lang="en-US" sz="1100"/>
              <a:t>NIH Strategic Plan for Data Science | Data Science at NIH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3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4"/>
              </a:rPr>
              <a:t>https://datascience.nih.gov/nih-strategic-plan-data-science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Song, I.-Y., and Zhu, Y. (2016). Big data and data science: What should we teach? </a:t>
            </a:r>
            <a:r>
              <a:rPr i="1" lang="en-US" sz="1100"/>
              <a:t>Expert Systems</a:t>
            </a:r>
            <a:r>
              <a:rPr lang="en-US" sz="1100"/>
              <a:t>, </a:t>
            </a:r>
            <a:r>
              <a:rPr i="1" lang="en-US" sz="1100"/>
              <a:t>33</a:t>
            </a:r>
            <a:r>
              <a:rPr lang="en-US" sz="1100"/>
              <a:t>(4), 364–373.</a:t>
            </a:r>
            <a:r>
              <a:rPr lang="en-US" sz="1100">
                <a:uFill>
                  <a:noFill/>
                </a:uFill>
                <a:hlinkClick r:id="rId15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6"/>
              </a:rPr>
              <a:t>https://doi.org/10.1111/exsy.12130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UCLA: Statistical Consulting Group. (2021, February 17). </a:t>
            </a:r>
            <a:r>
              <a:rPr i="1" lang="en-US" sz="1100"/>
              <a:t>A Practical Introduction to Factor Analysis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7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18"/>
              </a:rPr>
              <a:t>https://stats.idre.ucla.edu/spss/seminars/introduction-to-factor-analysis/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Wickham, H., and Garrett, G. (2017). </a:t>
            </a:r>
            <a:r>
              <a:rPr i="1" lang="en-US" sz="1100"/>
              <a:t>R for Data Science</a:t>
            </a:r>
            <a:r>
              <a:rPr lang="en-US" sz="1100"/>
              <a:t>.</a:t>
            </a:r>
            <a:r>
              <a:rPr lang="en-US" sz="1100">
                <a:uFill>
                  <a:noFill/>
                </a:uFill>
                <a:hlinkClick r:id="rId19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0"/>
              </a:rPr>
              <a:t>https://r4ds.had.co.nz/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 (2019). </a:t>
            </a:r>
            <a:r>
              <a:rPr i="1" lang="en-US" sz="1100"/>
              <a:t>Teaching tech together: How to make your lessons work and build a teaching community around them</a:t>
            </a:r>
            <a:r>
              <a:rPr lang="en-US" sz="1100"/>
              <a:t>. CRC Press.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G., Aruliah, D. A., Brown, C. T., Hong, N. P. C., Davis, M., Guy, R. T., Haddock, S. H., Huff, K. D., Mitchell, I. M., Plumbley, M. D., and others. (2014). Best practices for scientific computing. </a:t>
            </a:r>
            <a:r>
              <a:rPr i="1" lang="en-US" sz="1100"/>
              <a:t>PLoS Biology</a:t>
            </a:r>
            <a:r>
              <a:rPr lang="en-US" sz="1100"/>
              <a:t>, </a:t>
            </a:r>
            <a:r>
              <a:rPr i="1" lang="en-US" sz="1100"/>
              <a:t>12</a:t>
            </a:r>
            <a:r>
              <a:rPr lang="en-US" sz="1100"/>
              <a:t>(1), e1001745.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Wilson, G., Bryan, J., Cranston, K., Kitzes, J., Nederbragt, L., and Teal, T. K. (2017). Good enough practices in scientific computing. </a:t>
            </a:r>
            <a:r>
              <a:rPr i="1" lang="en-US" sz="1100"/>
              <a:t>PLoS Computational Biology</a:t>
            </a:r>
            <a:r>
              <a:rPr lang="en-US" sz="1100"/>
              <a:t>, </a:t>
            </a:r>
            <a:r>
              <a:rPr i="1" lang="en-US" sz="1100"/>
              <a:t>13</a:t>
            </a:r>
            <a:r>
              <a:rPr lang="en-US" sz="1100"/>
              <a:t>(6), e1005510.</a:t>
            </a:r>
            <a:endParaRPr sz="1100"/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Word, K. R. (2017, December 11). </a:t>
            </a:r>
            <a:r>
              <a:rPr i="1" lang="en-US" sz="1100"/>
              <a:t>When Do Workshops Work? A Response to the “Null Effects” paper from Feldon et al.</a:t>
            </a:r>
            <a:r>
              <a:rPr lang="en-US" sz="1100"/>
              <a:t> Software Carpentry.</a:t>
            </a:r>
            <a:r>
              <a:rPr lang="en-US" sz="1100">
                <a:uFill>
                  <a:noFill/>
                </a:uFill>
                <a:hlinkClick r:id="rId21"/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22"/>
              </a:rPr>
              <a:t>http://software-carpentry.org//blog/2017/12/response-null-effects.html</a:t>
            </a:r>
            <a:endParaRPr sz="11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d4c05f551_0_2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</a:t>
            </a:r>
            <a:r>
              <a:rPr lang="en-US"/>
              <a:t>ata science education </a:t>
            </a:r>
            <a:endParaRPr/>
          </a:p>
        </p:txBody>
      </p:sp>
      <p:sp>
        <p:nvSpPr>
          <p:cNvPr id="128" name="Google Shape;128;gbd4c05f551_0_2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bd4c05f551_0_2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</p:txBody>
      </p:sp>
      <p:sp>
        <p:nvSpPr>
          <p:cNvPr id="130" name="Google Shape;130;gbd4c05f551_0_26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1" name="Google Shape;131;gbd4c05f55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50" y="2256150"/>
            <a:ext cx="5400675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bd4c05f551_0_26"/>
          <p:cNvSpPr/>
          <p:nvPr/>
        </p:nvSpPr>
        <p:spPr>
          <a:xfrm>
            <a:off x="6269050" y="3518100"/>
            <a:ext cx="5039100" cy="2250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bd4c05f551_0_26"/>
          <p:cNvSpPr/>
          <p:nvPr/>
        </p:nvSpPr>
        <p:spPr>
          <a:xfrm>
            <a:off x="6269050" y="4392993"/>
            <a:ext cx="5039100" cy="2250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d9dc5bd53_0_114"/>
          <p:cNvSpPr txBox="1"/>
          <p:nvPr>
            <p:ph idx="12" type="sldNum"/>
          </p:nvPr>
        </p:nvSpPr>
        <p:spPr>
          <a:xfrm>
            <a:off x="208428" y="6297297"/>
            <a:ext cx="9927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d4c05f551_0_30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Response Rates</a:t>
            </a:r>
            <a:endParaRPr/>
          </a:p>
        </p:txBody>
      </p:sp>
      <p:sp>
        <p:nvSpPr>
          <p:cNvPr id="392" name="Google Shape;392;gbd4c05f551_0_30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gbd4c05f551_0_309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Self-assessment (persona): 51 </a:t>
            </a:r>
            <a:r>
              <a:rPr lang="en-US" sz="2400"/>
              <a:t>respondents</a:t>
            </a:r>
            <a:r>
              <a:rPr lang="en-US" sz="2400"/>
              <a:t>, 45 non-missing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2400"/>
              <a:t>3 Workshops:</a:t>
            </a:r>
            <a:r>
              <a:rPr lang="en-US"/>
              <a:t>	</a:t>
            </a:r>
            <a:endParaRPr/>
          </a:p>
        </p:txBody>
      </p:sp>
      <p:graphicFrame>
        <p:nvGraphicFramePr>
          <p:cNvPr id="394" name="Google Shape;394;gbd4c05f551_0_309"/>
          <p:cNvGraphicFramePr/>
          <p:nvPr/>
        </p:nvGraphicFramePr>
        <p:xfrm>
          <a:off x="1719875" y="32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{700A46AB-973E-41E2-B72B-FE67A799BA61}</a:tableStyleId>
              </a:tblPr>
              <a:tblGrid>
                <a:gridCol w="737500"/>
                <a:gridCol w="1243850"/>
                <a:gridCol w="1499475"/>
                <a:gridCol w="1508075"/>
                <a:gridCol w="1286575"/>
                <a:gridCol w="1462250"/>
                <a:gridCol w="10145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Registrants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Attendees Day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Attendees Day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 workshop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Post workshop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Long-term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 (?)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~ 0.5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-43%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-37% Day 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-57% Day 1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-75%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-26% Pre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-68% Day 1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-82% </a:t>
                      </a: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Registrants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-98% Post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d9dc5bd53_0_10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Survey </a:t>
            </a:r>
            <a:r>
              <a:rPr lang="en-US"/>
              <a:t>Response Rates</a:t>
            </a:r>
            <a:endParaRPr/>
          </a:p>
        </p:txBody>
      </p:sp>
      <p:sp>
        <p:nvSpPr>
          <p:cNvPr id="401" name="Google Shape;401;gbd9dc5bd53_0_10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bd9dc5bd53_0_100"/>
          <p:cNvSpPr txBox="1"/>
          <p:nvPr>
            <p:ph idx="1" type="body"/>
          </p:nvPr>
        </p:nvSpPr>
        <p:spPr>
          <a:xfrm>
            <a:off x="1201115" y="19244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Carpentries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3" name="Google Shape;403;gbd9dc5bd53_0_100"/>
          <p:cNvGraphicFramePr/>
          <p:nvPr/>
        </p:nvGraphicFramePr>
        <p:xfrm>
          <a:off x="3711725" y="192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{700A46AB-973E-41E2-B72B-FE67A799BA61}</a:tableStyleId>
              </a:tblPr>
              <a:tblGrid>
                <a:gridCol w="823625"/>
                <a:gridCol w="1674650"/>
                <a:gridCol w="1684250"/>
                <a:gridCol w="16842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Pre workshop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Post workshop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Long-term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1,259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862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swc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14,154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6,458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15,413</a:t>
                      </a:r>
                      <a:endParaRPr sz="1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7320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162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d9dc5bd53_0_13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Listservs</a:t>
            </a:r>
            <a:endParaRPr/>
          </a:p>
        </p:txBody>
      </p:sp>
      <p:sp>
        <p:nvSpPr>
          <p:cNvPr id="410" name="Google Shape;410;gbd9dc5bd53_0_13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bd9dc5bd53_0_13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iTHRIV (Taryn Luoma, MHA)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GBCB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IGEP (Dennie Munson)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VetMed (Andrea Green)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VT Carpentries workshops (Nathaniel Porter, PhD)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VT Roanoke Center (David Conners)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No explicit email sent to the for VCOM listserve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Sample population does </a:t>
            </a:r>
            <a:r>
              <a:rPr b="1" lang="en-US" sz="2400"/>
              <a:t>not </a:t>
            </a:r>
            <a:r>
              <a:rPr lang="en-US" sz="2400"/>
              <a:t>contain 8 iTHRIV Scholars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dc0b0f4d3_0_11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Calculation</a:t>
            </a:r>
            <a:endParaRPr/>
          </a:p>
        </p:txBody>
      </p:sp>
      <p:sp>
        <p:nvSpPr>
          <p:cNvPr id="418" name="Google Shape;418;gbdc0b0f4d3_0_11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gbdc0b0f4d3_0_11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https://homepage.univie.ac.at/robin.ristl/samplesize.php?test=wilcoxon</a:t>
            </a:r>
            <a:endParaRPr sz="1100"/>
          </a:p>
        </p:txBody>
      </p:sp>
      <p:pic>
        <p:nvPicPr>
          <p:cNvPr id="420" name="Google Shape;420;gbdc0b0f4d3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63" y="1781163"/>
            <a:ext cx="7477125" cy="50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bdc0b0f4d3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475650"/>
            <a:ext cx="642937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d9dc5bd53_0_4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gbd9dc5bd5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700"/>
            <a:ext cx="5485278" cy="342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bd9dc5bd53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85302" cy="342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bd9dc5bd53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780" y="0"/>
            <a:ext cx="5809392" cy="36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bd9dc5bd53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910" y="3428300"/>
            <a:ext cx="5485296" cy="342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d9dc5bd53_0_3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Self-Assessment Survey</a:t>
            </a:r>
            <a:endParaRPr/>
          </a:p>
        </p:txBody>
      </p:sp>
      <p:sp>
        <p:nvSpPr>
          <p:cNvPr id="438" name="Google Shape;438;gbd9dc5bd53_0_3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gbd9dc5bd53_0_3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gbd9dc5bd53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bd9dc5bd53_0_35"/>
          <p:cNvSpPr txBox="1"/>
          <p:nvPr/>
        </p:nvSpPr>
        <p:spPr>
          <a:xfrm>
            <a:off x="609600" y="5522775"/>
            <a:ext cx="418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People do not program and are indifferent about using a programming language for </a:t>
            </a:r>
            <a:r>
              <a:rPr lang="en-US" sz="1600"/>
              <a:t>efficiency</a:t>
            </a:r>
            <a:r>
              <a:rPr lang="en-US" sz="1600"/>
              <a:t> and reproducibility.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They do believe having raw, original data is important for reproducibility.</a:t>
            </a:r>
            <a:endParaRPr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d9dc5bd53_0_2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</a:t>
            </a:r>
            <a:r>
              <a:rPr lang="en-US"/>
              <a:t>Dendrogram</a:t>
            </a:r>
            <a:endParaRPr/>
          </a:p>
        </p:txBody>
      </p:sp>
      <p:sp>
        <p:nvSpPr>
          <p:cNvPr id="448" name="Google Shape;448;gbd9dc5bd53_0_2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gbd9dc5bd53_0_2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bd9dc5bd53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900" y="1413200"/>
            <a:ext cx="8915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d9dc5bd53_0_26"/>
          <p:cNvSpPr txBox="1"/>
          <p:nvPr/>
        </p:nvSpPr>
        <p:spPr>
          <a:xfrm>
            <a:off x="1873000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Experts</a:t>
            </a:r>
            <a:endParaRPr/>
          </a:p>
        </p:txBody>
      </p:sp>
      <p:sp>
        <p:nvSpPr>
          <p:cNvPr id="452" name="Google Shape;452;gbd9dc5bd53_0_26"/>
          <p:cNvSpPr txBox="1"/>
          <p:nvPr/>
        </p:nvSpPr>
        <p:spPr>
          <a:xfrm>
            <a:off x="3398925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Clinician</a:t>
            </a:r>
            <a:endParaRPr/>
          </a:p>
        </p:txBody>
      </p:sp>
      <p:sp>
        <p:nvSpPr>
          <p:cNvPr id="453" name="Google Shape;453;gbd9dc5bd53_0_26"/>
          <p:cNvSpPr txBox="1"/>
          <p:nvPr/>
        </p:nvSpPr>
        <p:spPr>
          <a:xfrm>
            <a:off x="4992050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Academic</a:t>
            </a:r>
            <a:endParaRPr/>
          </a:p>
        </p:txBody>
      </p:sp>
      <p:sp>
        <p:nvSpPr>
          <p:cNvPr id="454" name="Google Shape;454;gbd9dc5bd53_0_26"/>
          <p:cNvSpPr txBox="1"/>
          <p:nvPr/>
        </p:nvSpPr>
        <p:spPr>
          <a:xfrm>
            <a:off x="7257575" y="6279750"/>
            <a:ext cx="111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Student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9dc5bd53_0_5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bd9dc5bd53_0_5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gbd9dc5bd53_0_55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bd9dc5bd53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0"/>
            <a:ext cx="11144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bd9dc5bd53_0_55"/>
          <p:cNvSpPr txBox="1"/>
          <p:nvPr/>
        </p:nvSpPr>
        <p:spPr>
          <a:xfrm>
            <a:off x="10871025" y="3880275"/>
            <a:ext cx="1245600" cy="277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Academic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Expert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Clinician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d4c05f551_0_25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from the pre-</a:t>
            </a:r>
            <a:r>
              <a:rPr lang="en-US"/>
              <a:t>workshop</a:t>
            </a:r>
            <a:r>
              <a:rPr lang="en-US"/>
              <a:t> and post-workshop responses</a:t>
            </a:r>
            <a:endParaRPr/>
          </a:p>
        </p:txBody>
      </p:sp>
      <p:sp>
        <p:nvSpPr>
          <p:cNvPr id="471" name="Google Shape;471;gbd4c05f551_0_25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gbd4c05f551_0_25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**Changes from the pre-wokshop and post-workshop responses.** The numbers show the differences from the pre-workshop counts, from the post-workshop counts. White (0) means there was a net 0 difference between reponses. Blue represents where more responses went to after the workshop and red represents the number of people who migrated from a particular response after the workshop." id="473" name="Google Shape;473;gbd4c05f551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13" y="1590475"/>
            <a:ext cx="8497382" cy="53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bd4c05f551_0_252"/>
          <p:cNvSpPr txBox="1"/>
          <p:nvPr/>
        </p:nvSpPr>
        <p:spPr>
          <a:xfrm>
            <a:off x="9745300" y="1590475"/>
            <a:ext cx="20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their programming and data abilities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d4c05f551_0_3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gbd4c05f551_0_3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Probability +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Programming</a:t>
            </a:r>
            <a:endParaRPr b="1"/>
          </a:p>
        </p:txBody>
      </p:sp>
      <p:sp>
        <p:nvSpPr>
          <p:cNvPr id="141" name="Google Shape;141;gbd4c05f551_0_38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42" name="Google Shape;142;gbd4c05f551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50" y="1967513"/>
            <a:ext cx="540067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bd4c05f551_0_3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data science education </a:t>
            </a:r>
            <a:endParaRPr/>
          </a:p>
        </p:txBody>
      </p:sp>
      <p:sp>
        <p:nvSpPr>
          <p:cNvPr id="144" name="Google Shape;144;gbd4c05f551_0_38"/>
          <p:cNvSpPr/>
          <p:nvPr/>
        </p:nvSpPr>
        <p:spPr>
          <a:xfrm>
            <a:off x="6269050" y="3266800"/>
            <a:ext cx="4724100" cy="6327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d4c05f551_0_26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 pre-post changes</a:t>
            </a:r>
            <a:endParaRPr/>
          </a:p>
        </p:txBody>
      </p:sp>
      <p:sp>
        <p:nvSpPr>
          <p:cNvPr id="481" name="Google Shape;481;gbd4c05f551_0_26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gbd4c05f551_0_26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**Learning objective pre-post changes.** Changes in the learner's confidence in the workshop's learning objectives from the pre-workshop and post-workshop surveys. The delta represents the net differences of responses in the post-workshop survey." id="483" name="Google Shape;483;gbd4c05f551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925" y="1547150"/>
            <a:ext cx="8497359" cy="53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bd4c05f551_0_263"/>
          <p:cNvSpPr txBox="1"/>
          <p:nvPr/>
        </p:nvSpPr>
        <p:spPr>
          <a:xfrm>
            <a:off x="9745300" y="1590475"/>
            <a:ext cx="208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participants have more confidence in meeting the learning objectives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bdc0b0f4d3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bdc0b0f4d3_0_77"/>
          <p:cNvSpPr txBox="1"/>
          <p:nvPr>
            <p:ph type="title"/>
          </p:nvPr>
        </p:nvSpPr>
        <p:spPr>
          <a:xfrm>
            <a:off x="0" y="439250"/>
            <a:ext cx="42981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Pre+Post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Correlation</a:t>
            </a:r>
            <a:endParaRPr/>
          </a:p>
        </p:txBody>
      </p:sp>
      <p:sp>
        <p:nvSpPr>
          <p:cNvPr id="492" name="Google Shape;492;gbdc0b0f4d3_0_77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bdc0b0f4d3_0_77"/>
          <p:cNvSpPr/>
          <p:nvPr/>
        </p:nvSpPr>
        <p:spPr>
          <a:xfrm>
            <a:off x="3092650" y="3826500"/>
            <a:ext cx="5783400" cy="2472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bdc0b0f4d3_0_77"/>
          <p:cNvSpPr/>
          <p:nvPr/>
        </p:nvSpPr>
        <p:spPr>
          <a:xfrm>
            <a:off x="6377500" y="532925"/>
            <a:ext cx="2498400" cy="5766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d4c05f551_0_34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 the Core Concepts:</a:t>
            </a:r>
            <a:br>
              <a:rPr lang="en-US"/>
            </a:br>
            <a:r>
              <a:rPr lang="en-US"/>
              <a:t>Scientific Computing</a:t>
            </a:r>
            <a:endParaRPr/>
          </a:p>
        </p:txBody>
      </p:sp>
      <p:sp>
        <p:nvSpPr>
          <p:cNvPr id="501" name="Google Shape;501;gbd4c05f551_0_34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gbd4c05f551_0_345"/>
          <p:cNvSpPr txBox="1"/>
          <p:nvPr>
            <p:ph idx="1" type="body"/>
          </p:nvPr>
        </p:nvSpPr>
        <p:spPr>
          <a:xfrm>
            <a:off x="4481850" y="1970000"/>
            <a:ext cx="3228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Good enou</a:t>
            </a:r>
            <a:r>
              <a:rPr lang="en-US" sz="2400"/>
              <a:t>g</a:t>
            </a:r>
            <a:r>
              <a:rPr lang="en-US" sz="2400"/>
              <a:t>h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Data management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1800"/>
              <a:t>Project organization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Keeping track of changes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Manuscripts</a:t>
            </a:r>
            <a:endParaRPr sz="1800"/>
          </a:p>
        </p:txBody>
      </p:sp>
      <p:sp>
        <p:nvSpPr>
          <p:cNvPr id="503" name="Google Shape;503;gbd4c05f551_0_345"/>
          <p:cNvSpPr txBox="1"/>
          <p:nvPr>
            <p:ph idx="1" type="body"/>
          </p:nvPr>
        </p:nvSpPr>
        <p:spPr>
          <a:xfrm>
            <a:off x="7808550" y="1970000"/>
            <a:ext cx="4383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Barely sufficient</a:t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Availability of software for others to use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Document setup, use, and expectations of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Version control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Test, mostly at the unit 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Support or maintenance of the software clarified</a:t>
            </a:r>
            <a:endParaRPr sz="1800"/>
          </a:p>
        </p:txBody>
      </p:sp>
      <p:sp>
        <p:nvSpPr>
          <p:cNvPr id="504" name="Google Shape;504;gbd4c05f551_0_345"/>
          <p:cNvSpPr txBox="1"/>
          <p:nvPr/>
        </p:nvSpPr>
        <p:spPr>
          <a:xfrm>
            <a:off x="551850" y="2227975"/>
            <a:ext cx="39300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Best Practices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Write programs for people, not computers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Let the computer to the 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Make incremental changes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Don't repeat yourself (or others)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Plan for mistakes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Optimize software only after it works correctly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Document design and and purpose, not mechanics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Noto Sans Symbols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Collaborate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5" name="Google Shape;505;gbd4c05f551_0_345"/>
          <p:cNvSpPr txBox="1"/>
          <p:nvPr/>
        </p:nvSpPr>
        <p:spPr>
          <a:xfrm>
            <a:off x="7907850" y="6366900"/>
            <a:ext cx="2165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(Lee et al., 2021; Wilson et al., 2014, 2017)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d4c05f551_0_32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E</a:t>
            </a:r>
            <a:r>
              <a:rPr lang="en-US"/>
              <a:t>fficacy</a:t>
            </a:r>
            <a:endParaRPr/>
          </a:p>
        </p:txBody>
      </p:sp>
      <p:sp>
        <p:nvSpPr>
          <p:cNvPr id="512" name="Google Shape;512;gbd4c05f551_0_32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3" name="Google Shape;513;gbd4c05f551_0_323"/>
          <p:cNvSpPr txBox="1"/>
          <p:nvPr>
            <p:ph idx="1" type="body"/>
          </p:nvPr>
        </p:nvSpPr>
        <p:spPr>
          <a:xfrm>
            <a:off x="1203520" y="1970000"/>
            <a:ext cx="4843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They don’t work…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Spacing instruction over time is better for learning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They do work…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long-format courses are often </a:t>
            </a:r>
            <a:r>
              <a:rPr b="1" lang="en-US" sz="1800"/>
              <a:t>impractical</a:t>
            </a:r>
            <a:r>
              <a:rPr lang="en-US" sz="1800"/>
              <a:t>, but should be used over short-course if practical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Limited instructor </a:t>
            </a:r>
            <a:r>
              <a:rPr b="1" lang="en-US" sz="1800"/>
              <a:t>capacity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Learner </a:t>
            </a:r>
            <a:r>
              <a:rPr b="1" lang="en-US" sz="1800"/>
              <a:t>time commitment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Bring people </a:t>
            </a:r>
            <a:r>
              <a:rPr b="1" lang="en-US" sz="1800"/>
              <a:t>together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Easily </a:t>
            </a:r>
            <a:r>
              <a:rPr b="1" lang="en-US" sz="1800"/>
              <a:t>adaptable </a:t>
            </a:r>
            <a:r>
              <a:rPr lang="en-US" sz="1800"/>
              <a:t>to needs</a:t>
            </a:r>
            <a:endParaRPr sz="1800"/>
          </a:p>
        </p:txBody>
      </p:sp>
      <p:sp>
        <p:nvSpPr>
          <p:cNvPr id="514" name="Google Shape;514;gbd4c05f551_0_323"/>
          <p:cNvSpPr txBox="1"/>
          <p:nvPr>
            <p:ph idx="1" type="body"/>
          </p:nvPr>
        </p:nvSpPr>
        <p:spPr>
          <a:xfrm>
            <a:off x="6049420" y="1970000"/>
            <a:ext cx="4843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How to make workshops work: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Streamline content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Teach strategically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Meet learners where they 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Normalize error and demonstrate recovery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Explicitly address motivation and self-efficacy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Build community</a:t>
            </a:r>
            <a:endParaRPr sz="1800"/>
          </a:p>
        </p:txBody>
      </p:sp>
      <p:sp>
        <p:nvSpPr>
          <p:cNvPr id="515" name="Google Shape;515;gbd4c05f551_0_323"/>
          <p:cNvSpPr txBox="1"/>
          <p:nvPr/>
        </p:nvSpPr>
        <p:spPr>
          <a:xfrm>
            <a:off x="8391800" y="6366900"/>
            <a:ext cx="1681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(Feldon et al., 2017; Word, 2017)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d4c05f551_0_331"/>
          <p:cNvSpPr txBox="1"/>
          <p:nvPr>
            <p:ph type="title"/>
          </p:nvPr>
        </p:nvSpPr>
        <p:spPr>
          <a:xfrm>
            <a:off x="0" y="439250"/>
            <a:ext cx="108687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Data Science Book Topics</a:t>
            </a:r>
            <a:endParaRPr/>
          </a:p>
        </p:txBody>
      </p:sp>
      <p:sp>
        <p:nvSpPr>
          <p:cNvPr id="522" name="Google Shape;522;gbd4c05f551_0_331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bd4c05f551_0_331"/>
          <p:cNvSpPr txBox="1"/>
          <p:nvPr/>
        </p:nvSpPr>
        <p:spPr>
          <a:xfrm>
            <a:off x="560150" y="4178928"/>
            <a:ext cx="282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Data Science for JavaScript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Basic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Callbacks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Objects and Classes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HTML and CSS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Manipulating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Dynamic Pages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Visualizing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Promises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Interactive Sites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Managing Data</a:t>
            </a:r>
            <a:endParaRPr b="1"/>
          </a:p>
        </p:txBody>
      </p:sp>
      <p:sp>
        <p:nvSpPr>
          <p:cNvPr id="524" name="Google Shape;524;gbd4c05f551_0_331"/>
          <p:cNvSpPr txBox="1"/>
          <p:nvPr/>
        </p:nvSpPr>
        <p:spPr>
          <a:xfrm>
            <a:off x="560150" y="1547150"/>
            <a:ext cx="353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R for Data Science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Explore 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visualisation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basics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transformation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scripts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Exploratory Data Analysis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Workflow: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Wrangle 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Tibbles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import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Tidy data</a:t>
            </a:r>
            <a:endParaRPr b="1"/>
          </a:p>
        </p:txBody>
      </p:sp>
      <p:sp>
        <p:nvSpPr>
          <p:cNvPr id="525" name="Google Shape;525;gbd4c05f551_0_331"/>
          <p:cNvSpPr txBox="1"/>
          <p:nvPr/>
        </p:nvSpPr>
        <p:spPr>
          <a:xfrm>
            <a:off x="6860150" y="1562175"/>
            <a:ext cx="25932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Learning the Pandas Library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CRUD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Indexing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Series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Another Series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Methods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Frame Statistics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Grouping, Pivoting, and Reshaping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Dealing With 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Joining Data 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Avalanche Analysis and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Summary</a:t>
            </a:r>
            <a:endParaRPr/>
          </a:p>
        </p:txBody>
      </p:sp>
      <p:sp>
        <p:nvSpPr>
          <p:cNvPr id="526" name="Google Shape;526;gbd4c05f551_0_331"/>
          <p:cNvSpPr txBox="1"/>
          <p:nvPr/>
        </p:nvSpPr>
        <p:spPr>
          <a:xfrm>
            <a:off x="3382550" y="1562175"/>
            <a:ext cx="3477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Python for Data Analysis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Preliminaries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Introductory Examples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IPython: An Interactive Computing and Development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NumPy Basics: Arrays and Vectorized Computation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Getting Started with pandas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Loading, Storage, and File Formats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Data Wrangling: Clean, Transform, Merge, Reshape</a:t>
            </a:r>
            <a:endParaRPr b="1"/>
          </a:p>
        </p:txBody>
      </p:sp>
      <p:sp>
        <p:nvSpPr>
          <p:cNvPr id="527" name="Google Shape;527;gbd4c05f551_0_331"/>
          <p:cNvSpPr txBox="1"/>
          <p:nvPr/>
        </p:nvSpPr>
        <p:spPr>
          <a:xfrm>
            <a:off x="3382550" y="4347700"/>
            <a:ext cx="2442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Pandas for Everyone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Pandas DataFrame Basics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Pandas Data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 to Plotting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Assembly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Missing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Tidy Data</a:t>
            </a:r>
            <a:endParaRPr b="1"/>
          </a:p>
        </p:txBody>
      </p:sp>
      <p:sp>
        <p:nvSpPr>
          <p:cNvPr id="528" name="Google Shape;528;gbd4c05f551_0_331"/>
          <p:cNvSpPr txBox="1"/>
          <p:nvPr/>
        </p:nvSpPr>
        <p:spPr>
          <a:xfrm>
            <a:off x="9453350" y="1547150"/>
            <a:ext cx="2361900" cy="1908600"/>
          </a:xfrm>
          <a:prstGeom prst="rect">
            <a:avLst/>
          </a:prstGeom>
          <a:noFill/>
          <a:ln cap="flat" cmpd="sng" w="3810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ds4biomed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Spreadsheets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 + RStudio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Load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Descriptive Calculations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Clean Data (Tidy)</a:t>
            </a:r>
            <a:endParaRPr b="1"/>
          </a:p>
        </p:txBody>
      </p:sp>
      <p:sp>
        <p:nvSpPr>
          <p:cNvPr id="529" name="Google Shape;529;gbd4c05f551_0_331"/>
          <p:cNvSpPr txBox="1"/>
          <p:nvPr/>
        </p:nvSpPr>
        <p:spPr>
          <a:xfrm>
            <a:off x="8391800" y="6366900"/>
            <a:ext cx="1681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(Chen, 2017; Gans et al., 2020; Harrison, 2016; McKinney, 2017; Wickham and Garrett, 2017)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bd4c05f551_0_316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Managing Prior Knowledge</a:t>
            </a:r>
            <a:endParaRPr/>
          </a:p>
        </p:txBody>
      </p:sp>
      <p:sp>
        <p:nvSpPr>
          <p:cNvPr id="536" name="Google Shape;536;gbd4c05f551_0_31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7" name="Google Shape;537;gbd4c05f551_0_316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Learner’s prior knowledge can help or hinder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Concept maps: graphic of a mental model</a:t>
            </a:r>
            <a:endParaRPr/>
          </a:p>
        </p:txBody>
      </p:sp>
      <p:pic>
        <p:nvPicPr>
          <p:cNvPr id="538" name="Google Shape;538;gbd4c05f551_0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675" y="3107425"/>
            <a:ext cx="4930649" cy="37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bd4c05f551_0_316"/>
          <p:cNvSpPr txBox="1"/>
          <p:nvPr/>
        </p:nvSpPr>
        <p:spPr>
          <a:xfrm>
            <a:off x="7684025" y="6366900"/>
            <a:ext cx="2389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(Ambrose et al., 2010; Koch and Wilson, 2016)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d4c05f551_0_409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Bloom’s </a:t>
            </a:r>
            <a:r>
              <a:rPr lang="en-US"/>
              <a:t>Taxonomy</a:t>
            </a:r>
            <a:endParaRPr/>
          </a:p>
        </p:txBody>
      </p:sp>
      <p:sp>
        <p:nvSpPr>
          <p:cNvPr id="546" name="Google Shape;546;gbd4c05f551_0_409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gbd4c05f551_0_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331" y="1970000"/>
            <a:ext cx="8711332" cy="43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bd4c05f551_0_409"/>
          <p:cNvSpPr txBox="1"/>
          <p:nvPr/>
        </p:nvSpPr>
        <p:spPr>
          <a:xfrm>
            <a:off x="8691500" y="6342800"/>
            <a:ext cx="13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(Anderson et al., 2001)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d4c05f551_0_423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Dreyfus Model of Skill Acqusition</a:t>
            </a:r>
            <a:endParaRPr/>
          </a:p>
        </p:txBody>
      </p:sp>
      <p:sp>
        <p:nvSpPr>
          <p:cNvPr id="555" name="Google Shape;555;gbd4c05f551_0_423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gbd4c05f551_0_423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gbd4c05f551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2026"/>
            <a:ext cx="12192000" cy="327394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bd4c05f551_0_423"/>
          <p:cNvSpPr txBox="1"/>
          <p:nvPr/>
        </p:nvSpPr>
        <p:spPr>
          <a:xfrm>
            <a:off x="8444000" y="6342800"/>
            <a:ext cx="163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(Dreyfus and Dreyfus, 1980)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bd9dc5bd53_0_262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Science Assessment Studies</a:t>
            </a:r>
            <a:endParaRPr/>
          </a:p>
        </p:txBody>
      </p:sp>
      <p:sp>
        <p:nvSpPr>
          <p:cNvPr id="565" name="Google Shape;565;gbd9dc5bd53_0_262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gbd9dc5bd53_0_262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Novices: never a blank 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Existing code to modify gives structure + more realistic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Canterbury QuestionBank</a:t>
            </a:r>
            <a:endParaRPr/>
          </a:p>
        </p:txBody>
      </p:sp>
      <p:pic>
        <p:nvPicPr>
          <p:cNvPr id="567" name="Google Shape;567;gbd9dc5bd53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488" y="3543377"/>
            <a:ext cx="7893020" cy="33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dc0b0f4d3_0_13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Auto-graders</a:t>
            </a:r>
            <a:endParaRPr/>
          </a:p>
        </p:txBody>
      </p:sp>
      <p:sp>
        <p:nvSpPr>
          <p:cNvPr id="574" name="Google Shape;574;gbdc0b0f4d3_0_13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bdc0b0f4d3_0_130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Many technical hurdles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Also need to distinguish learner satisfaction with learner outcomes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Might help identify bugs, but may discourage critical thinking</a:t>
            </a:r>
            <a:endParaRPr/>
          </a:p>
        </p:txBody>
      </p:sp>
      <p:sp>
        <p:nvSpPr>
          <p:cNvPr id="576" name="Google Shape;576;gbdc0b0f4d3_0_130"/>
          <p:cNvSpPr txBox="1"/>
          <p:nvPr/>
        </p:nvSpPr>
        <p:spPr>
          <a:xfrm>
            <a:off x="8691500" y="6342800"/>
            <a:ext cx="138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(Wilson, 2019)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4c05f551_0_4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bd4c05f551_0_4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Joint departments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Probability +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Programming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Exploratory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Database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Mining</a:t>
            </a:r>
            <a:endParaRPr/>
          </a:p>
        </p:txBody>
      </p:sp>
      <p:sp>
        <p:nvSpPr>
          <p:cNvPr id="152" name="Google Shape;152;gbd4c05f551_0_48"/>
          <p:cNvSpPr txBox="1"/>
          <p:nvPr/>
        </p:nvSpPr>
        <p:spPr>
          <a:xfrm>
            <a:off x="7927500" y="6416975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(Song and Zhu, 2016)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53" name="Google Shape;153;gbd4c05f551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538" y="1449063"/>
            <a:ext cx="5400675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bd4c05f551_0_4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data science education </a:t>
            </a:r>
            <a:endParaRPr/>
          </a:p>
        </p:txBody>
      </p:sp>
      <p:sp>
        <p:nvSpPr>
          <p:cNvPr id="155" name="Google Shape;155;gbd4c05f551_0_48"/>
          <p:cNvSpPr/>
          <p:nvPr/>
        </p:nvSpPr>
        <p:spPr>
          <a:xfrm>
            <a:off x="6323550" y="2720900"/>
            <a:ext cx="4811400" cy="6585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dc0b0f4d3_0_2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-US"/>
              <a:t>BD2K Open Educational Resources for Biomedical Big Data (R25)</a:t>
            </a:r>
            <a:endParaRPr/>
          </a:p>
        </p:txBody>
      </p:sp>
      <p:sp>
        <p:nvSpPr>
          <p:cNvPr id="583" name="Google Shape;583;gbdc0b0f4d3_0_2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gbdc0b0f4d3_0_28"/>
          <p:cNvSpPr txBox="1"/>
          <p:nvPr>
            <p:ph idx="1" type="body"/>
          </p:nvPr>
        </p:nvSpPr>
        <p:spPr>
          <a:xfrm>
            <a:off x="1203520" y="1970000"/>
            <a:ext cx="48297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Oregon Health &amp; Science University (OHSU) Educational Materials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OHSU Big Data to Knowledge (BD2K)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Open Educational Resources (OERs) Project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https://dmice.ohsu.edu/bd2k/topics.html</a:t>
            </a:r>
            <a:endParaRPr/>
          </a:p>
        </p:txBody>
      </p:sp>
      <p:pic>
        <p:nvPicPr>
          <p:cNvPr id="585" name="Google Shape;585;gbdc0b0f4d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222" y="2196522"/>
            <a:ext cx="5695550" cy="39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bd9dc5bd53_0_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EFA: 2 Optimal Loadings</a:t>
            </a:r>
            <a:endParaRPr/>
          </a:p>
        </p:txBody>
      </p:sp>
      <p:sp>
        <p:nvSpPr>
          <p:cNvPr id="592" name="Google Shape;592;gbd9dc5bd53_0_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gbd9dc5bd53_0_0"/>
          <p:cNvSpPr txBox="1"/>
          <p:nvPr>
            <p:ph idx="1" type="body"/>
          </p:nvPr>
        </p:nvSpPr>
        <p:spPr>
          <a:xfrm>
            <a:off x="5777925" y="1970000"/>
            <a:ext cx="2547300" cy="48879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## Loadings: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##      Factor1 Factor2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## Q3.1  0.88          </a:t>
            </a:r>
            <a:endParaRPr sz="10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## Q3.3  0.97    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Q3.4  1.04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Q3.5  0.96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Q4.3  0.57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Q5.2  0.68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Q3.6          0.65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Q6.1          0.95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Q6.2          1.05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Q6.3          0.93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Q3.7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Q4.1          0.43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Q4.2  0.32    0.42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Q4.4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Q5.1         -0.37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Q6.4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gbd9dc5bd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25" y="19700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bd9dc5bd53_0_0"/>
          <p:cNvSpPr txBox="1"/>
          <p:nvPr>
            <p:ph idx="1" type="body"/>
          </p:nvPr>
        </p:nvSpPr>
        <p:spPr>
          <a:xfrm>
            <a:off x="8322825" y="2069600"/>
            <a:ext cx="3681900" cy="4788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## Loadings: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##      Factor1 Factor2 Factor3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Q3.1  0.82        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Q3.3  0.92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           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Q3.4  0.90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Q3.5  0.89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Q4.3  0.51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Q5.2  0.67            0.32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Q6.1          0.83    0.32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Q6.2          0.90</a:t>
            </a: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  0.32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Q6.3          0.84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Q4.1                  0.51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## Q4.4                  0.78  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Q6.4  0.33            0.62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Q3.6          0.46    0.40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Q3.7                      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Q4.2  0.42    0.39    0.41 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## Q5.1                 -0.43 </a:t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600"/>
              </a:spcAft>
              <a:buSzPts val="275"/>
              <a:buNone/>
            </a:pPr>
            <a:r>
              <a:t/>
            </a:r>
            <a:endParaRPr sz="10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d9dc5bd53_0_158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 Results</a:t>
            </a:r>
            <a:endParaRPr/>
          </a:p>
        </p:txBody>
      </p:sp>
      <p:sp>
        <p:nvSpPr>
          <p:cNvPr id="602" name="Google Shape;602;gbd9dc5bd53_0_158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gbd9dc5bd53_0_158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3 factors with promax rotation.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Each factor coincided with a survey question blocks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Programming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Q3.3: How familiar are you with interactive programming languages like Python or R?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Statistics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Q6.2: If you were given a dateset containing an individual's smoking status (binary variable) and whether or not they have hypertension (binary variable), would you know how to conduct a statistical analysis to see if smoking has an increased relative risk or odds of hypertension? Any type of model will suffice.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Q4.4: Do you know what "long" and "wide" data are?</a:t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d9dc5bd53_0_125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EFA: Selected questions</a:t>
            </a:r>
            <a:endParaRPr/>
          </a:p>
        </p:txBody>
      </p:sp>
      <p:sp>
        <p:nvSpPr>
          <p:cNvPr id="610" name="Google Shape;610;gbd9dc5bd53_0_125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6.2: Logistic regression</a:t>
            </a:r>
            <a:endParaRPr/>
          </a:p>
        </p:txBody>
      </p:sp>
      <p:sp>
        <p:nvSpPr>
          <p:cNvPr id="611" name="Google Shape;611;gbd9dc5bd53_0_125"/>
          <p:cNvSpPr txBox="1"/>
          <p:nvPr>
            <p:ph idx="2" type="body"/>
          </p:nvPr>
        </p:nvSpPr>
        <p:spPr>
          <a:xfrm>
            <a:off x="839796" y="250507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wouldn't know where to start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struggle through, but not confident I could do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struggle through by trial and error with a lot of web searches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could do it quickly with little or no use of external help</a:t>
            </a:r>
            <a:endParaRPr sz="1800"/>
          </a:p>
        </p:txBody>
      </p:sp>
      <p:sp>
        <p:nvSpPr>
          <p:cNvPr id="612" name="Google Shape;612;gbd9dc5bd53_0_125"/>
          <p:cNvSpPr txBox="1"/>
          <p:nvPr>
            <p:ph idx="3" type="body"/>
          </p:nvPr>
        </p:nvSpPr>
        <p:spPr>
          <a:xfrm>
            <a:off x="4542400" y="1681175"/>
            <a:ext cx="36264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3.3: Python/R</a:t>
            </a:r>
            <a:endParaRPr/>
          </a:p>
        </p:txBody>
      </p:sp>
      <p:sp>
        <p:nvSpPr>
          <p:cNvPr id="613" name="Google Shape;613;gbd9dc5bd53_0_125"/>
          <p:cNvSpPr txBox="1"/>
          <p:nvPr>
            <p:ph idx="4" type="body"/>
          </p:nvPr>
        </p:nvSpPr>
        <p:spPr>
          <a:xfrm>
            <a:off x="4542400" y="250508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 fontScale="62500" lnSpcReduction="10000"/>
          </a:bodyPr>
          <a:lstStyle/>
          <a:p>
            <a:pPr indent="-300037" lvl="0" marL="457200" rtl="0" algn="l">
              <a:spcBef>
                <a:spcPts val="100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do not know what those are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heard of them but have never used them before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installed it, but have only done simple examples with them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written a small program with them before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use it to automate certain repetitive tasks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have small side projects that I program in it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64285"/>
              <a:buAutoNum type="arabicPeriod"/>
            </a:pPr>
            <a:r>
              <a:rPr lang="en-US"/>
              <a:t>I program in them for work</a:t>
            </a:r>
            <a:endParaRPr/>
          </a:p>
        </p:txBody>
      </p:sp>
      <p:sp>
        <p:nvSpPr>
          <p:cNvPr id="614" name="Google Shape;614;gbd9dc5bd53_0_12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gbd9dc5bd53_0_125"/>
          <p:cNvSpPr txBox="1"/>
          <p:nvPr>
            <p:ph idx="3" type="body"/>
          </p:nvPr>
        </p:nvSpPr>
        <p:spPr>
          <a:xfrm>
            <a:off x="7971400" y="1681175"/>
            <a:ext cx="36264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4.4: Long and wide</a:t>
            </a:r>
            <a:endParaRPr/>
          </a:p>
        </p:txBody>
      </p:sp>
      <p:sp>
        <p:nvSpPr>
          <p:cNvPr id="616" name="Google Shape;616;gbd9dc5bd53_0_125"/>
          <p:cNvSpPr txBox="1"/>
          <p:nvPr>
            <p:ph idx="4" type="body"/>
          </p:nvPr>
        </p:nvSpPr>
        <p:spPr>
          <a:xfrm>
            <a:off x="7971400" y="2505085"/>
            <a:ext cx="36264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never heard of the term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heard of it but don't remember what it is.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have some idea of what it is, but am not too clear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I know what it is and could explain what it pertains to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d9dc5bd53_0_10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Clustering: 2 Optimal Groups</a:t>
            </a:r>
            <a:endParaRPr/>
          </a:p>
        </p:txBody>
      </p:sp>
      <p:sp>
        <p:nvSpPr>
          <p:cNvPr id="623" name="Google Shape;623;gbd9dc5bd53_0_10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4" name="Google Shape;624;gbd9dc5bd53_0_10"/>
          <p:cNvSpPr txBox="1"/>
          <p:nvPr>
            <p:ph idx="1" type="body"/>
          </p:nvPr>
        </p:nvSpPr>
        <p:spPr>
          <a:xfrm>
            <a:off x="5438396" y="1970000"/>
            <a:ext cx="54303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gbd9dc5bd5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0" y="1970000"/>
            <a:ext cx="4888000" cy="4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bd9dc5bd53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400" y="1970000"/>
            <a:ext cx="4888000" cy="48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dc0b0f4d3_0_1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PCA vs EFA</a:t>
            </a:r>
            <a:endParaRPr/>
          </a:p>
        </p:txBody>
      </p:sp>
      <p:sp>
        <p:nvSpPr>
          <p:cNvPr id="633" name="Google Shape;633;gbdc0b0f4d3_0_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PCA</a:t>
            </a:r>
            <a:endParaRPr/>
          </a:p>
        </p:txBody>
      </p:sp>
      <p:sp>
        <p:nvSpPr>
          <p:cNvPr id="634" name="Google Shape;634;gbdc0b0f4d3_0_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dimension reduction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eigenvalue decomposition on full correlation matrix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components are a mix of what the variables intend to measure</a:t>
            </a:r>
            <a:endParaRPr sz="1800"/>
          </a:p>
        </p:txBody>
      </p:sp>
      <p:sp>
        <p:nvSpPr>
          <p:cNvPr id="635" name="Google Shape;635;gbdc0b0f4d3_0_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EFA</a:t>
            </a:r>
            <a:endParaRPr/>
          </a:p>
        </p:txBody>
      </p:sp>
      <p:sp>
        <p:nvSpPr>
          <p:cNvPr id="636" name="Google Shape;636;gbdc0b0f4d3_0_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latent variable identification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eigenvalue decomposition on reduced correlation matrix (squared multiple correlations)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SMC estimates variance that the underlying factors explain (communality)</a:t>
            </a:r>
            <a:endParaRPr sz="1800"/>
          </a:p>
        </p:txBody>
      </p:sp>
      <p:sp>
        <p:nvSpPr>
          <p:cNvPr id="637" name="Google Shape;637;gbdc0b0f4d3_0_1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igure 4. Graphic comparison of principal components analysis and exploratory factor analysis." id="638" name="Google Shape;638;gbdc0b0f4d3_0_1" title="PCA_EFA_Figure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25" y="4655825"/>
            <a:ext cx="5065751" cy="22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bdc0b0f4d3_0_1"/>
          <p:cNvSpPr txBox="1"/>
          <p:nvPr/>
        </p:nvSpPr>
        <p:spPr>
          <a:xfrm>
            <a:off x="8885175" y="6366900"/>
            <a:ext cx="1188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(Castro-Schilo, 2017)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dc0b0f4d3_0_16"/>
          <p:cNvSpPr txBox="1"/>
          <p:nvPr>
            <p:ph type="title"/>
          </p:nvPr>
        </p:nvSpPr>
        <p:spPr>
          <a:xfrm>
            <a:off x="0" y="446209"/>
            <a:ext cx="11355300" cy="1163400"/>
          </a:xfrm>
          <a:prstGeom prst="rect">
            <a:avLst/>
          </a:prstGeom>
        </p:spPr>
        <p:txBody>
          <a:bodyPr anchorCtr="0" anchor="ctr" bIns="274300" lIns="1188700" spcFirstLastPara="1" rIns="5486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EFA vs CFA</a:t>
            </a:r>
            <a:endParaRPr/>
          </a:p>
        </p:txBody>
      </p:sp>
      <p:sp>
        <p:nvSpPr>
          <p:cNvPr id="646" name="Google Shape;646;gbdc0b0f4d3_0_1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EFA</a:t>
            </a:r>
            <a:endParaRPr/>
          </a:p>
        </p:txBody>
      </p:sp>
      <p:sp>
        <p:nvSpPr>
          <p:cNvPr id="647" name="Google Shape;647;gbdc0b0f4d3_0_1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Explore underlying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Our survey has not been explored before in this manner</a:t>
            </a:r>
            <a:endParaRPr/>
          </a:p>
        </p:txBody>
      </p:sp>
      <p:sp>
        <p:nvSpPr>
          <p:cNvPr id="648" name="Google Shape;648;gbdc0b0f4d3_0_1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anchorCtr="0" anchor="ctr" bIns="45700" lIns="274300" spcFirstLastPara="1" rIns="91425" wrap="square" tIns="2743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600"/>
              </a:spcAft>
              <a:buNone/>
            </a:pPr>
            <a:r>
              <a:rPr lang="en-US"/>
              <a:t>CFA</a:t>
            </a:r>
            <a:endParaRPr/>
          </a:p>
        </p:txBody>
      </p:sp>
      <p:sp>
        <p:nvSpPr>
          <p:cNvPr id="649" name="Google Shape;649;gbdc0b0f4d3_0_1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anchorCtr="0" anchor="t" bIns="45700" lIns="274300" spcFirstLastPara="1" rIns="91425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Verify factor structure</a:t>
            </a:r>
            <a:endParaRPr/>
          </a:p>
        </p:txBody>
      </p:sp>
      <p:sp>
        <p:nvSpPr>
          <p:cNvPr id="650" name="Google Shape;650;gbdc0b0f4d3_0_16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gbdc0b0f4d3_0_16"/>
          <p:cNvSpPr txBox="1"/>
          <p:nvPr/>
        </p:nvSpPr>
        <p:spPr>
          <a:xfrm>
            <a:off x="7829825" y="6366900"/>
            <a:ext cx="224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(UCLA: Statistical Consulting Group, 2021)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c05f551_0_6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people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missing “data” classes</a:t>
            </a:r>
            <a:endParaRPr/>
          </a:p>
        </p:txBody>
      </p:sp>
      <p:sp>
        <p:nvSpPr>
          <p:cNvPr id="162" name="Google Shape;162;gbd4c05f551_0_6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bd4c05f551_0_65"/>
          <p:cNvSpPr txBox="1"/>
          <p:nvPr>
            <p:ph idx="1" type="body"/>
          </p:nvPr>
        </p:nvSpPr>
        <p:spPr>
          <a:xfrm>
            <a:off x="603001" y="1854625"/>
            <a:ext cx="60429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 </a:t>
            </a:r>
            <a:r>
              <a:rPr b="1" lang="en-US"/>
              <a:t>data science</a:t>
            </a:r>
            <a:r>
              <a:rPr lang="en-US"/>
              <a:t> education becomes a </a:t>
            </a:r>
            <a:r>
              <a:rPr b="1" lang="en-US"/>
              <a:t>commodity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</a:t>
            </a:r>
            <a:r>
              <a:rPr lang="en-US"/>
              <a:t>ontent is </a:t>
            </a:r>
            <a:r>
              <a:rPr b="1" lang="en-US"/>
              <a:t>not </a:t>
            </a:r>
            <a:r>
              <a:rPr lang="en-US"/>
              <a:t>an issue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Learning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Domain experts</a:t>
            </a:r>
            <a:r>
              <a:rPr lang="en-US"/>
              <a:t> to help navigate learners improve </a:t>
            </a:r>
            <a:r>
              <a:rPr b="1" lang="en-US"/>
              <a:t>data literacy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Changing </a:t>
            </a:r>
            <a:r>
              <a:rPr lang="en-US"/>
              <a:t>open source </a:t>
            </a:r>
            <a:r>
              <a:rPr b="1" lang="en-US"/>
              <a:t>landscape</a:t>
            </a:r>
            <a:endParaRPr b="1"/>
          </a:p>
        </p:txBody>
      </p:sp>
      <p:sp>
        <p:nvSpPr>
          <p:cNvPr id="164" name="Google Shape;164;gbd4c05f551_0_65"/>
          <p:cNvSpPr txBox="1"/>
          <p:nvPr/>
        </p:nvSpPr>
        <p:spPr>
          <a:xfrm>
            <a:off x="4207725" y="6534900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(Kross et al., 2020)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5" name="Google Shape;165;gbd4c05f551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449" y="0"/>
            <a:ext cx="59005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bd4c05f551_0_65"/>
          <p:cNvSpPr/>
          <p:nvPr/>
        </p:nvSpPr>
        <p:spPr>
          <a:xfrm>
            <a:off x="9557775" y="251300"/>
            <a:ext cx="1291200" cy="65421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c05f551_0_75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programs are too general</a:t>
            </a:r>
            <a:endParaRPr/>
          </a:p>
        </p:txBody>
      </p:sp>
      <p:sp>
        <p:nvSpPr>
          <p:cNvPr id="173" name="Google Shape;173;gbd4c05f551_0_75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gbd4c05f551_0_75"/>
          <p:cNvSpPr txBox="1"/>
          <p:nvPr>
            <p:ph idx="1" type="body"/>
          </p:nvPr>
        </p:nvSpPr>
        <p:spPr>
          <a:xfrm>
            <a:off x="1203525" y="1970000"/>
            <a:ext cx="99705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science programs target </a:t>
            </a:r>
            <a:r>
              <a:rPr b="1" lang="en-US"/>
              <a:t>single broad </a:t>
            </a:r>
            <a:r>
              <a:rPr b="1" lang="en-US"/>
              <a:t>audiences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Opportunity</a:t>
            </a:r>
            <a:r>
              <a:rPr lang="en-US"/>
              <a:t> to </a:t>
            </a:r>
            <a:r>
              <a:rPr b="1" lang="en-US"/>
              <a:t>branch out</a:t>
            </a:r>
            <a:r>
              <a:rPr lang="en-US"/>
              <a:t> to different disciplines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Democratization</a:t>
            </a:r>
            <a:r>
              <a:rPr lang="en-US"/>
              <a:t> of data science education enables more </a:t>
            </a:r>
            <a:r>
              <a:rPr b="1" lang="en-US"/>
              <a:t>domain specific</a:t>
            </a:r>
            <a:r>
              <a:rPr lang="en-US"/>
              <a:t> learning materials</a:t>
            </a:r>
            <a:endParaRPr/>
          </a:p>
        </p:txBody>
      </p:sp>
      <p:sp>
        <p:nvSpPr>
          <p:cNvPr id="175" name="Google Shape;175;gbd4c05f551_0_75"/>
          <p:cNvSpPr txBox="1"/>
          <p:nvPr/>
        </p:nvSpPr>
        <p:spPr>
          <a:xfrm>
            <a:off x="7973725" y="6342800"/>
            <a:ext cx="208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(Kross et al., 2020)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d4c05f551_0_8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Domain Specificity?</a:t>
            </a:r>
            <a:endParaRPr/>
          </a:p>
        </p:txBody>
      </p:sp>
      <p:sp>
        <p:nvSpPr>
          <p:cNvPr id="182" name="Google Shape;182;gbd4c05f551_0_8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bd4c05f551_0_8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learn better when things are more relevant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Internal factors for 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Create feedback loops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Self-directed learners</a:t>
            </a:r>
            <a:endParaRPr/>
          </a:p>
        </p:txBody>
      </p:sp>
      <p:sp>
        <p:nvSpPr>
          <p:cNvPr id="184" name="Google Shape;184;gbd4c05f551_0_84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(Ambrose et al., 2010; Wilson, 2019)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4c05f551_0_94"/>
          <p:cNvSpPr txBox="1"/>
          <p:nvPr>
            <p:ph type="title"/>
          </p:nvPr>
        </p:nvSpPr>
        <p:spPr>
          <a:xfrm>
            <a:off x="1" y="439252"/>
            <a:ext cx="10993200" cy="1107900"/>
          </a:xfrm>
          <a:prstGeom prst="rect">
            <a:avLst/>
          </a:prstGeom>
        </p:spPr>
        <p:txBody>
          <a:bodyPr anchorCtr="0" anchor="ctr" bIns="274300" lIns="1188700" spcFirstLastPara="1" rIns="274300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NIH </a:t>
            </a:r>
            <a:r>
              <a:rPr lang="en-US"/>
              <a:t>Strategic</a:t>
            </a:r>
            <a:r>
              <a:rPr lang="en-US"/>
              <a:t> Plan for Data Science</a:t>
            </a:r>
            <a:endParaRPr/>
          </a:p>
        </p:txBody>
      </p:sp>
      <p:sp>
        <p:nvSpPr>
          <p:cNvPr id="191" name="Google Shape;191;gbd4c05f551_0_94"/>
          <p:cNvSpPr txBox="1"/>
          <p:nvPr>
            <p:ph idx="12" type="sldNum"/>
          </p:nvPr>
        </p:nvSpPr>
        <p:spPr>
          <a:xfrm>
            <a:off x="208428" y="6297297"/>
            <a:ext cx="9927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bd4c05f551_0_94"/>
          <p:cNvSpPr txBox="1"/>
          <p:nvPr>
            <p:ph idx="1" type="body"/>
          </p:nvPr>
        </p:nvSpPr>
        <p:spPr>
          <a:xfrm>
            <a:off x="1203515" y="1969995"/>
            <a:ext cx="9665100" cy="4372800"/>
          </a:xfrm>
          <a:prstGeom prst="rect">
            <a:avLst/>
          </a:prstGeom>
        </p:spPr>
        <p:txBody>
          <a:bodyPr anchorCtr="0" anchor="t" bIns="45700" lIns="274300" spcFirstLastPara="1" rIns="365750" wrap="square" tIns="2743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t/>
            </a:r>
            <a:endParaRPr/>
          </a:p>
        </p:txBody>
      </p:sp>
      <p:sp>
        <p:nvSpPr>
          <p:cNvPr id="193" name="Google Shape;193;gbd4c05f551_0_94"/>
          <p:cNvSpPr txBox="1"/>
          <p:nvPr/>
        </p:nvSpPr>
        <p:spPr>
          <a:xfrm>
            <a:off x="7973725" y="6342800"/>
            <a:ext cx="242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(National Institutes of Health, 2020)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4" name="Google Shape;194;gbd4c05f551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50" y="2051375"/>
            <a:ext cx="108870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Virginia Tech Colors Fall 2018">
      <a:dk1>
        <a:srgbClr val="000000"/>
      </a:dk1>
      <a:lt1>
        <a:srgbClr val="FFFFFF"/>
      </a:lt1>
      <a:dk2>
        <a:srgbClr val="E5E1E6"/>
      </a:dk2>
      <a:lt2>
        <a:srgbClr val="D7D2CB"/>
      </a:lt2>
      <a:accent1>
        <a:srgbClr val="8B1F41"/>
      </a:accent1>
      <a:accent2>
        <a:srgbClr val="E87722"/>
      </a:accent2>
      <a:accent3>
        <a:srgbClr val="75787B"/>
      </a:accent3>
      <a:accent4>
        <a:srgbClr val="CE0058"/>
      </a:accent4>
      <a:accent5>
        <a:srgbClr val="2CD5C3"/>
      </a:accent5>
      <a:accent6>
        <a:srgbClr val="508590"/>
      </a:accent6>
      <a:hlink>
        <a:srgbClr val="508590"/>
      </a:hlink>
      <a:folHlink>
        <a:srgbClr val="2CD5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2018-05-01T14:09:38Z</dcterms:created>
  <dc:creator>Microsoft Office User</dc:creator>
</cp:coreProperties>
</file>